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8"/>
  </p:notesMasterIdLst>
  <p:sldIdLst>
    <p:sldId id="256" r:id="rId2"/>
    <p:sldId id="258" r:id="rId3"/>
    <p:sldId id="259" r:id="rId4"/>
    <p:sldId id="260"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5" r:id="rId27"/>
    <p:sldId id="287" r:id="rId28"/>
    <p:sldId id="288" r:id="rId29"/>
    <p:sldId id="289" r:id="rId30"/>
    <p:sldId id="290" r:id="rId31"/>
    <p:sldId id="291" r:id="rId32"/>
    <p:sldId id="292" r:id="rId33"/>
    <p:sldId id="293" r:id="rId34"/>
    <p:sldId id="303" r:id="rId35"/>
    <p:sldId id="294" r:id="rId36"/>
    <p:sldId id="286" r:id="rId37"/>
    <p:sldId id="295" r:id="rId38"/>
    <p:sldId id="304" r:id="rId39"/>
    <p:sldId id="296" r:id="rId40"/>
    <p:sldId id="297" r:id="rId41"/>
    <p:sldId id="299" r:id="rId42"/>
    <p:sldId id="300" r:id="rId43"/>
    <p:sldId id="301" r:id="rId44"/>
    <p:sldId id="302" r:id="rId45"/>
    <p:sldId id="305" r:id="rId46"/>
    <p:sldId id="25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9" autoAdjust="0"/>
    <p:restoredTop sz="94660"/>
  </p:normalViewPr>
  <p:slideViewPr>
    <p:cSldViewPr>
      <p:cViewPr varScale="1">
        <p:scale>
          <a:sx n="38" d="100"/>
          <a:sy n="38" d="100"/>
        </p:scale>
        <p:origin x="16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9373D-569B-4207-8588-50629E045D4A}" type="datetimeFigureOut">
              <a:rPr lang="sr-Latn-RS" smtClean="0"/>
              <a:t>25.5.2020.</a:t>
            </a:fld>
            <a:endParaRPr lang="sr-Latn-R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CB759-1FC8-4D08-886B-4696D864F804}" type="slidenum">
              <a:rPr lang="sr-Latn-RS" smtClean="0"/>
              <a:t>‹#›</a:t>
            </a:fld>
            <a:endParaRPr lang="sr-Latn-RS"/>
          </a:p>
        </p:txBody>
      </p:sp>
    </p:spTree>
    <p:extLst>
      <p:ext uri="{BB962C8B-B14F-4D97-AF65-F5344CB8AC3E}">
        <p14:creationId xmlns:p14="http://schemas.microsoft.com/office/powerpoint/2010/main" val="306180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61A06E8F-6CB3-485B-818D-EB42A9C97D1F}" type="slidenum">
              <a:rPr lang="sr-Latn-RS" smtClean="0"/>
              <a:t>10</a:t>
            </a:fld>
            <a:endParaRPr lang="sr-Latn-RS"/>
          </a:p>
        </p:txBody>
      </p:sp>
    </p:spTree>
    <p:extLst>
      <p:ext uri="{BB962C8B-B14F-4D97-AF65-F5344CB8AC3E}">
        <p14:creationId xmlns:p14="http://schemas.microsoft.com/office/powerpoint/2010/main" val="233831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61A06E8F-6CB3-485B-818D-EB42A9C97D1F}" type="slidenum">
              <a:rPr lang="sr-Latn-RS" smtClean="0"/>
              <a:t>17</a:t>
            </a:fld>
            <a:endParaRPr lang="sr-Latn-RS"/>
          </a:p>
        </p:txBody>
      </p:sp>
    </p:spTree>
    <p:extLst>
      <p:ext uri="{BB962C8B-B14F-4D97-AF65-F5344CB8AC3E}">
        <p14:creationId xmlns:p14="http://schemas.microsoft.com/office/powerpoint/2010/main" val="395428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61A06E8F-6CB3-485B-818D-EB42A9C97D1F}" type="slidenum">
              <a:rPr lang="sr-Latn-RS" smtClean="0"/>
              <a:t>22</a:t>
            </a:fld>
            <a:endParaRPr lang="sr-Latn-RS"/>
          </a:p>
        </p:txBody>
      </p:sp>
    </p:spTree>
    <p:extLst>
      <p:ext uri="{BB962C8B-B14F-4D97-AF65-F5344CB8AC3E}">
        <p14:creationId xmlns:p14="http://schemas.microsoft.com/office/powerpoint/2010/main" val="218822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61A06E8F-6CB3-485B-818D-EB42A9C97D1F}" type="slidenum">
              <a:rPr lang="sr-Latn-RS" smtClean="0"/>
              <a:t>23</a:t>
            </a:fld>
            <a:endParaRPr lang="sr-Latn-RS"/>
          </a:p>
        </p:txBody>
      </p:sp>
    </p:spTree>
    <p:extLst>
      <p:ext uri="{BB962C8B-B14F-4D97-AF65-F5344CB8AC3E}">
        <p14:creationId xmlns:p14="http://schemas.microsoft.com/office/powerpoint/2010/main" val="414331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2225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984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914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866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6037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05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3764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4840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494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147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7838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164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5/25/2020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882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650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602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13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5/25/2020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098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5/25/2020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7440345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7"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XhR_zKUn6jc?feature=oembed" TargetMode="External"/><Relationship Id="rId1" Type="http://schemas.openxmlformats.org/officeDocument/2006/relationships/video" Target="https://www.youtube.com/embed/PKj2rU7wFRY?feature=oembed"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23DAFA3B-13D2-4FAA-90F4-A6579AC43B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B75D9A2-6ADD-4627-9B4B-6E19EBDE7792}"/>
              </a:ext>
            </a:extLst>
          </p:cNvPr>
          <p:cNvSpPr>
            <a:spLocks noGrp="1"/>
          </p:cNvSpPr>
          <p:nvPr>
            <p:ph type="ctrTitle"/>
          </p:nvPr>
        </p:nvSpPr>
        <p:spPr>
          <a:xfrm>
            <a:off x="0" y="685800"/>
            <a:ext cx="9144000" cy="1905000"/>
          </a:xfrm>
        </p:spPr>
        <p:txBody>
          <a:bodyPr>
            <a:normAutofit/>
          </a:bodyPr>
          <a:lstStyle/>
          <a:p>
            <a:pPr>
              <a:lnSpc>
                <a:spcPct val="90000"/>
              </a:lnSpc>
            </a:pPr>
            <a:r>
              <a:rPr lang="ru-RU" sz="6600" dirty="0"/>
              <a:t>„Промишљањем до одрживог развоја“</a:t>
            </a:r>
            <a:endParaRPr lang="sr-Latn-RS" sz="6600" dirty="0">
              <a:latin typeface="Algerian" panose="04020705040A02060702" pitchFamily="82" charset="0"/>
            </a:endParaRPr>
          </a:p>
        </p:txBody>
      </p:sp>
      <p:pic>
        <p:nvPicPr>
          <p:cNvPr id="30" name="Picture 2" descr="Mreža održivog razvoja » Ulaganje u održivi razvoj – dugoročna ušteda">
            <a:extLst>
              <a:ext uri="{FF2B5EF4-FFF2-40B4-BE49-F238E27FC236}">
                <a16:creationId xmlns:a16="http://schemas.microsoft.com/office/drawing/2014/main" xmlns="" id="{D1169D01-AC24-459D-A08C-6D8B2E8145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1066800" y="2971800"/>
            <a:ext cx="691726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97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9AB3F5A-F605-41F8-BEFA-8213D06F332D}"/>
              </a:ext>
            </a:extLst>
          </p:cNvPr>
          <p:cNvSpPr>
            <a:spLocks noGrp="1"/>
          </p:cNvSpPr>
          <p:nvPr>
            <p:ph type="title"/>
          </p:nvPr>
        </p:nvSpPr>
        <p:spPr>
          <a:xfrm>
            <a:off x="304800" y="152400"/>
            <a:ext cx="8229600" cy="1556702"/>
          </a:xfrm>
        </p:spPr>
        <p:txBody>
          <a:bodyPr>
            <a:normAutofit/>
          </a:bodyPr>
          <a:lstStyle/>
          <a:p>
            <a:pPr>
              <a:lnSpc>
                <a:spcPct val="90000"/>
              </a:lnSpc>
            </a:pPr>
            <a:r>
              <a:rPr lang="sr-Cyrl-RS" sz="1600" b="1" dirty="0">
                <a:effectLst/>
              </a:rPr>
              <a:t/>
            </a:r>
            <a:br>
              <a:rPr lang="sr-Cyrl-RS" sz="1600" b="1" dirty="0">
                <a:effectLst/>
              </a:rPr>
            </a:br>
            <a:r>
              <a:rPr lang="sr-Latn-RS" sz="1600" b="1" dirty="0">
                <a:effectLst/>
              </a:rPr>
              <a:t/>
            </a:r>
            <a:br>
              <a:rPr lang="sr-Latn-RS" sz="1600" b="1" dirty="0">
                <a:effectLst/>
              </a:rPr>
            </a:br>
            <a:r>
              <a:rPr lang="en-US" sz="1600" b="1" dirty="0">
                <a:effectLst/>
              </a:rPr>
              <a:t> </a:t>
            </a:r>
            <a:r>
              <a:rPr lang="en-US" sz="2000" b="1" dirty="0">
                <a:effectLst/>
              </a:rPr>
              <a:t>Г - ИЗРАДА ПЛАНА АКЦИЈЕ  ИЛИ  КОНКРЕТНЕ АКЦИЈЕ </a:t>
            </a:r>
            <a:r>
              <a:rPr lang="sr-Latn-RS" sz="2000" b="1" dirty="0">
                <a:effectLst/>
              </a:rPr>
              <a:t/>
            </a:r>
            <a:br>
              <a:rPr lang="sr-Latn-RS" sz="2000" b="1" dirty="0">
                <a:effectLst/>
              </a:rPr>
            </a:br>
            <a:r>
              <a:rPr lang="sr-Latn-RS" sz="2000" b="1" dirty="0">
                <a:effectLst/>
              </a:rPr>
              <a:t/>
            </a:r>
            <a:br>
              <a:rPr lang="sr-Latn-RS" sz="2000" b="1" dirty="0">
                <a:effectLst/>
              </a:rPr>
            </a:br>
            <a:endParaRPr lang="sr-Latn-RS" sz="1600" b="1" dirty="0"/>
          </a:p>
        </p:txBody>
      </p:sp>
      <p:sp>
        <p:nvSpPr>
          <p:cNvPr id="3" name="Čuvar mesta za sadržaj 2">
            <a:extLst>
              <a:ext uri="{FF2B5EF4-FFF2-40B4-BE49-F238E27FC236}">
                <a16:creationId xmlns:a16="http://schemas.microsoft.com/office/drawing/2014/main" xmlns="" id="{07540DE2-EB97-4FF9-9E5D-F2B4252505C0}"/>
              </a:ext>
            </a:extLst>
          </p:cNvPr>
          <p:cNvSpPr>
            <a:spLocks noGrp="1"/>
          </p:cNvSpPr>
          <p:nvPr>
            <p:ph idx="1"/>
          </p:nvPr>
        </p:nvSpPr>
        <p:spPr>
          <a:xfrm>
            <a:off x="19987" y="1981200"/>
            <a:ext cx="4572000" cy="4038600"/>
          </a:xfrm>
        </p:spPr>
        <p:txBody>
          <a:bodyPr anchor="t">
            <a:normAutofit/>
          </a:bodyPr>
          <a:lstStyle/>
          <a:p>
            <a:pPr algn="just">
              <a:lnSpc>
                <a:spcPct val="100000"/>
              </a:lnSpc>
            </a:pPr>
            <a:r>
              <a:rPr lang="sr-Cyrl-RS" sz="1700" dirty="0"/>
              <a:t>Животна средина је окружење у ком </a:t>
            </a:r>
            <a:r>
              <a:rPr lang="sr-Latn-RS" sz="1700" dirty="0"/>
              <a:t>             </a:t>
            </a:r>
            <a:r>
              <a:rPr lang="sr-Cyrl-RS" sz="1700" dirty="0"/>
              <a:t>се остваруј</a:t>
            </a:r>
            <a:r>
              <a:rPr lang="sr-Latn-RS" sz="1700" dirty="0"/>
              <a:t>e</a:t>
            </a:r>
            <a:r>
              <a:rPr lang="sr-Cyrl-RS" sz="1700" dirty="0"/>
              <a:t> живот</a:t>
            </a:r>
            <a:r>
              <a:rPr lang="sr-Latn-RS" sz="1700" dirty="0"/>
              <a:t>, o</a:t>
            </a:r>
            <a:r>
              <a:rPr lang="sr-Cyrl-RS" sz="1700" dirty="0"/>
              <a:t>бухвата живу и  неживу природу. Људи су својим дуготрајним деловањем у великој мери изменили природно лице наше планете. У данашње време, људске активности довеле су до изражених промена у биосфери које угрожавају</a:t>
            </a:r>
            <a:r>
              <a:rPr lang="sr-Latn-RS" sz="1700" dirty="0"/>
              <a:t> </a:t>
            </a:r>
            <a:r>
              <a:rPr lang="sr-Cyrl-RS" sz="1700" dirty="0"/>
              <a:t>живи свет. Због тога, заштита животне</a:t>
            </a:r>
            <a:r>
              <a:rPr lang="sr-Latn-RS" sz="1700" dirty="0"/>
              <a:t> </a:t>
            </a:r>
            <a:r>
              <a:rPr lang="sr-Cyrl-RS" sz="1700" dirty="0"/>
              <a:t>средине је једна од најважнијих активности и обавеза која се поставља пред савременог човека. Развој људске цивилизације, нарочито у последња два века, довео је до значајних еколошких проблема у биосфери.</a:t>
            </a:r>
          </a:p>
          <a:p>
            <a:pPr algn="just">
              <a:lnSpc>
                <a:spcPct val="100000"/>
              </a:lnSpc>
            </a:pPr>
            <a:endParaRPr lang="sr-Latn-RS" sz="1800" dirty="0"/>
          </a:p>
          <a:p>
            <a:pPr algn="just">
              <a:lnSpc>
                <a:spcPct val="100000"/>
              </a:lnSpc>
            </a:pPr>
            <a:endParaRPr lang="sr-Latn-RS" sz="1800" dirty="0"/>
          </a:p>
          <a:p>
            <a:pPr algn="just">
              <a:lnSpc>
                <a:spcPct val="100000"/>
              </a:lnSpc>
            </a:pPr>
            <a:endParaRPr lang="sr-Latn-RS" sz="1800" dirty="0"/>
          </a:p>
          <a:p>
            <a:pPr marL="36900" indent="0" algn="just">
              <a:lnSpc>
                <a:spcPct val="100000"/>
              </a:lnSpc>
              <a:buNone/>
            </a:pPr>
            <a:endParaRPr lang="sr-Latn-RS" sz="1800" dirty="0"/>
          </a:p>
        </p:txBody>
      </p:sp>
      <p:pic>
        <p:nvPicPr>
          <p:cNvPr id="2050" name="Picture 2" descr="https://bozanstvenapriroda.files.wordpress.com/2012/10/d184d0b4d0b3d181d0b4.jpeg?w=640">
            <a:extLst>
              <a:ext uri="{FF2B5EF4-FFF2-40B4-BE49-F238E27FC236}">
                <a16:creationId xmlns:a16="http://schemas.microsoft.com/office/drawing/2014/main" xmlns="" id="{785CAA18-D1C1-42F3-91D6-506A4FC52C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200" y="1828800"/>
            <a:ext cx="4411354" cy="364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3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xmlns="" id="{711C8B2B-BC3E-48B4-82A9-8D759F6021F0}"/>
              </a:ext>
            </a:extLst>
          </p:cNvPr>
          <p:cNvSpPr>
            <a:spLocks noGrp="1"/>
          </p:cNvSpPr>
          <p:nvPr>
            <p:ph idx="1"/>
          </p:nvPr>
        </p:nvSpPr>
        <p:spPr>
          <a:xfrm>
            <a:off x="152400" y="3505200"/>
            <a:ext cx="8673059" cy="2743200"/>
          </a:xfrm>
        </p:spPr>
        <p:txBody>
          <a:bodyPr anchor="t">
            <a:normAutofit/>
          </a:bodyPr>
          <a:lstStyle/>
          <a:p>
            <a:pPr algn="just">
              <a:lnSpc>
                <a:spcPct val="100000"/>
              </a:lnSpc>
            </a:pPr>
            <a:r>
              <a:rPr lang="sr-Cyrl-RS" sz="1800" dirty="0"/>
              <a:t>Однос човека са природом је двојак. Човек преуређује природу, истовремено је загађује</a:t>
            </a:r>
            <a:r>
              <a:rPr lang="sr-Latn-RS" sz="1800" dirty="0"/>
              <a:t>, </a:t>
            </a:r>
            <a:r>
              <a:rPr lang="sr-Cyrl-RS" sz="1800" dirty="0"/>
              <a:t>гради градове</a:t>
            </a:r>
            <a:r>
              <a:rPr lang="sr-Latn-RS" sz="1800" dirty="0"/>
              <a:t> </a:t>
            </a:r>
            <a:r>
              <a:rPr lang="sr-Cyrl-RS" sz="1800" dirty="0"/>
              <a:t>и организује производњу. Све то утиче и на здравље људи у тој околини. Здравље је опште добро свих људи без обзира на расу, веру, народност или пол, оно је услов напретка човечанства на свим </a:t>
            </a:r>
            <a:r>
              <a:rPr lang="sr-Cyrl-RS" sz="1800" dirty="0" err="1"/>
              <a:t>продручјима</a:t>
            </a:r>
            <a:r>
              <a:rPr lang="sr-Cyrl-RS" sz="1800" dirty="0"/>
              <a:t> људске делатности. Према дефиницији Светске здравствене оранизације (СЗО)</a:t>
            </a:r>
            <a:r>
              <a:rPr lang="sr-Latn-RS" sz="1800" dirty="0"/>
              <a:t> </a:t>
            </a:r>
            <a:r>
              <a:rPr lang="sr-Cyrl-RS" sz="1800" dirty="0"/>
              <a:t>„здравље је потпуно психичко, физичко и економско благостање, а не само одсуство болести у здравој човековој средини“. На човека и животну средину утичу природни (ваздух, вода, земљиште, клима) и друштвени фактори (утицај индустрије, науке, пољупривреде, услови за живот). </a:t>
            </a:r>
          </a:p>
        </p:txBody>
      </p:sp>
      <p:pic>
        <p:nvPicPr>
          <p:cNvPr id="3076" name="Picture 4" descr="Super Info - Subotica, informisanje, grad, privreda, kultura ...">
            <a:extLst>
              <a:ext uri="{FF2B5EF4-FFF2-40B4-BE49-F238E27FC236}">
                <a16:creationId xmlns:a16="http://schemas.microsoft.com/office/drawing/2014/main" xmlns="" id="{1C25FDDE-B090-4B26-9E83-6B440B7E98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500"/>
          <a:stretch/>
        </p:blipFill>
        <p:spPr bwMode="auto">
          <a:xfrm>
            <a:off x="1447800" y="381000"/>
            <a:ext cx="637194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61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xmlns="" id="{29293916-D424-4FDE-A603-0795074D5985}"/>
              </a:ext>
            </a:extLst>
          </p:cNvPr>
          <p:cNvSpPr>
            <a:spLocks noGrp="1"/>
          </p:cNvSpPr>
          <p:nvPr>
            <p:ph idx="1"/>
          </p:nvPr>
        </p:nvSpPr>
        <p:spPr>
          <a:xfrm>
            <a:off x="76200" y="990600"/>
            <a:ext cx="5112026" cy="4552950"/>
          </a:xfrm>
        </p:spPr>
        <p:txBody>
          <a:bodyPr anchor="ctr">
            <a:normAutofit fontScale="92500" lnSpcReduction="20000"/>
          </a:bodyPr>
          <a:lstStyle/>
          <a:p>
            <a:pPr algn="just">
              <a:lnSpc>
                <a:spcPct val="100000"/>
              </a:lnSpc>
            </a:pPr>
            <a:r>
              <a:rPr lang="sr-Cyrl-RS" sz="2000" dirty="0"/>
              <a:t>Промене које настају услед ових фактора могу бити позитивне и негативне. Како би се спречиле  негативне последице промена природних и друштвених фактора, морају се пажљиво пратити њихови ефекти на здравље људи и животну средину. Потребно је донети и поштовати норме и стандарде који ће спречити негативне утицаје. </a:t>
            </a:r>
            <a:r>
              <a:rPr lang="ru-RU" sz="2000" dirty="0"/>
              <a:t>Човек свакодневно утиче на</a:t>
            </a:r>
            <a:r>
              <a:rPr lang="sr-Latn-RS" sz="2000" dirty="0"/>
              <a:t> </a:t>
            </a:r>
            <a:r>
              <a:rPr lang="ru-RU" sz="2000" dirty="0"/>
              <a:t>животну средину како би</a:t>
            </a:r>
            <a:r>
              <a:rPr lang="sr-Latn-RS" sz="2000" dirty="0"/>
              <a:t> </a:t>
            </a:r>
            <a:r>
              <a:rPr lang="ru-RU" sz="2000" dirty="0"/>
              <a:t>побољшао квалитет сопственог живота. Уколико</a:t>
            </a:r>
            <a:r>
              <a:rPr lang="sr-Latn-RS" sz="2000" dirty="0"/>
              <a:t> </a:t>
            </a:r>
            <a:r>
              <a:rPr lang="ru-RU" sz="2000" dirty="0"/>
              <a:t>у том</a:t>
            </a:r>
            <a:r>
              <a:rPr lang="sr-Latn-RS" sz="2000" dirty="0"/>
              <a:t> </a:t>
            </a:r>
            <a:r>
              <a:rPr lang="ru-RU" sz="2000" dirty="0"/>
              <a:t>деловању не зна који су загађивачи и које су мере</a:t>
            </a:r>
            <a:r>
              <a:rPr lang="sr-Latn-RS" sz="2000" dirty="0"/>
              <a:t> </a:t>
            </a:r>
            <a:r>
              <a:rPr lang="ru-RU" sz="2000" dirty="0"/>
              <a:t>заштите, а притом је непажљив и несавестан,</a:t>
            </a:r>
            <a:r>
              <a:rPr lang="sr-Latn-RS" sz="2000" dirty="0"/>
              <a:t> </a:t>
            </a:r>
            <a:r>
              <a:rPr lang="ru-RU" sz="2000" dirty="0"/>
              <a:t>долази до</a:t>
            </a:r>
            <a:r>
              <a:rPr lang="sr-Latn-RS" sz="2000" dirty="0"/>
              <a:t> </a:t>
            </a:r>
            <a:r>
              <a:rPr lang="ru-RU" sz="2000" dirty="0"/>
              <a:t>загађења животне средине.</a:t>
            </a:r>
            <a:r>
              <a:rPr lang="sr-Latn-RS" sz="2000" dirty="0"/>
              <a:t> </a:t>
            </a:r>
            <a:r>
              <a:rPr lang="ru-RU" sz="2000" dirty="0"/>
              <a:t>Загађење представља промене у животној средини које</a:t>
            </a:r>
            <a:r>
              <a:rPr lang="sr-Latn-RS" sz="2000" dirty="0"/>
              <a:t> </a:t>
            </a:r>
            <a:r>
              <a:rPr lang="ru-RU" sz="2000" dirty="0"/>
              <a:t>угрожавају живот човека и других живих бића.</a:t>
            </a:r>
            <a:r>
              <a:rPr lang="sr-Latn-RS" sz="2000" dirty="0"/>
              <a:t> </a:t>
            </a:r>
            <a:r>
              <a:rPr lang="ru-RU" sz="2000" dirty="0"/>
              <a:t>Загађивач је свака супстанца која нарушава квалитет</a:t>
            </a:r>
            <a:r>
              <a:rPr lang="sr-Latn-RS" sz="2000" dirty="0"/>
              <a:t> </a:t>
            </a:r>
            <a:r>
              <a:rPr lang="ru-RU" sz="2000" dirty="0"/>
              <a:t>животне средине.</a:t>
            </a:r>
            <a:endParaRPr lang="sr-Latn-RS" sz="2000" dirty="0"/>
          </a:p>
        </p:txBody>
      </p:sp>
      <p:pic>
        <p:nvPicPr>
          <p:cNvPr id="4" name="Picture 4" descr="Idea by Priss on Tareas | Earth drawings, Air pollution poster ...">
            <a:extLst>
              <a:ext uri="{FF2B5EF4-FFF2-40B4-BE49-F238E27FC236}">
                <a16:creationId xmlns:a16="http://schemas.microsoft.com/office/drawing/2014/main" xmlns="" id="{87F20DF1-09C4-4076-95F8-31962828A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818770"/>
            <a:ext cx="3657600" cy="460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2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Air Pollution Increases COPD Risk, Speeds Aging Process | RT">
            <a:extLst>
              <a:ext uri="{FF2B5EF4-FFF2-40B4-BE49-F238E27FC236}">
                <a16:creationId xmlns:a16="http://schemas.microsoft.com/office/drawing/2014/main" xmlns="" id="{A044798C-C3A4-48D5-99B0-96D3FA593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04" r="39262"/>
          <a:stretch/>
        </p:blipFill>
        <p:spPr bwMode="auto">
          <a:xfrm>
            <a:off x="336116" y="330749"/>
            <a:ext cx="4343400" cy="6196502"/>
          </a:xfrm>
          <a:prstGeom prst="rect">
            <a:avLst/>
          </a:prstGeom>
          <a:noFill/>
          <a:extLst>
            <a:ext uri="{909E8E84-426E-40DD-AFC4-6F175D3DCCD1}">
              <a14:hiddenFill xmlns:a14="http://schemas.microsoft.com/office/drawing/2010/main">
                <a:solidFill>
                  <a:srgbClr val="FFFFFF"/>
                </a:solidFill>
              </a14:hiddenFill>
            </a:ext>
          </a:extLst>
        </p:spPr>
      </p:pic>
      <p:sp>
        <p:nvSpPr>
          <p:cNvPr id="3" name="Čuvar mesta za sadržaj 2">
            <a:extLst>
              <a:ext uri="{FF2B5EF4-FFF2-40B4-BE49-F238E27FC236}">
                <a16:creationId xmlns:a16="http://schemas.microsoft.com/office/drawing/2014/main" xmlns="" id="{B5EAB1D3-DD30-4271-B24F-6CA239BA021C}"/>
              </a:ext>
            </a:extLst>
          </p:cNvPr>
          <p:cNvSpPr>
            <a:spLocks noGrp="1"/>
          </p:cNvSpPr>
          <p:nvPr>
            <p:ph idx="1"/>
          </p:nvPr>
        </p:nvSpPr>
        <p:spPr>
          <a:xfrm>
            <a:off x="4800600" y="1295401"/>
            <a:ext cx="4114801" cy="4495800"/>
          </a:xfrm>
        </p:spPr>
        <p:txBody>
          <a:bodyPr anchor="t">
            <a:normAutofit lnSpcReduction="10000"/>
          </a:bodyPr>
          <a:lstStyle/>
          <a:p>
            <a:pPr>
              <a:lnSpc>
                <a:spcPct val="100000"/>
              </a:lnSpc>
            </a:pPr>
            <a:r>
              <a:rPr lang="sr-Cyrl-RS" sz="1600" dirty="0"/>
              <a:t>Загађење ваздуха другачије се назива</a:t>
            </a:r>
            <a:r>
              <a:rPr lang="sr-Latn-RS" sz="1600" dirty="0"/>
              <a:t> </a:t>
            </a:r>
            <a:r>
              <a:rPr lang="sr-Cyrl-RS" sz="1600" dirty="0" err="1"/>
              <a:t>аерозагађење</a:t>
            </a:r>
            <a:r>
              <a:rPr lang="sr-Cyrl-RS" sz="1600" dirty="0"/>
              <a:t>. Главни гасовити загађивачи</a:t>
            </a:r>
            <a:r>
              <a:rPr lang="sr-Latn-RS" sz="1600" dirty="0"/>
              <a:t> </a:t>
            </a:r>
            <a:r>
              <a:rPr lang="sr-Cyrl-RS" sz="1600" dirty="0"/>
              <a:t>ваздуха су угљен-моноксид, угљен-диоксид,</a:t>
            </a:r>
            <a:r>
              <a:rPr lang="sr-Latn-RS" sz="1600" dirty="0"/>
              <a:t> </a:t>
            </a:r>
            <a:r>
              <a:rPr lang="sr-Cyrl-RS" sz="1600" dirty="0"/>
              <a:t>сумпор-диоксид, оксиди азота, метан и озон.</a:t>
            </a:r>
            <a:r>
              <a:rPr lang="sr-Latn-RS" sz="1600" dirty="0"/>
              <a:t> </a:t>
            </a:r>
            <a:r>
              <a:rPr lang="sr-Cyrl-RS" sz="1600" dirty="0"/>
              <a:t>Поред гасовитих супстанци, ваздух загађују и</a:t>
            </a:r>
            <a:r>
              <a:rPr lang="sr-Latn-RS" sz="1600" dirty="0"/>
              <a:t> </a:t>
            </a:r>
            <a:r>
              <a:rPr lang="sr-Cyrl-RS" sz="1600" dirty="0"/>
              <a:t>чврсте супстанце као што су прашина и чађ .</a:t>
            </a:r>
            <a:r>
              <a:rPr lang="sr-Latn-RS" sz="1600" dirty="0"/>
              <a:t> </a:t>
            </a:r>
            <a:r>
              <a:rPr lang="sr-Cyrl-RS" sz="1600" dirty="0"/>
              <a:t>Природни извори загађења ваздуха су мочваре, шумски</a:t>
            </a:r>
            <a:r>
              <a:rPr lang="sr-Latn-RS" sz="1600" dirty="0"/>
              <a:t> </a:t>
            </a:r>
            <a:r>
              <a:rPr lang="sr-Cyrl-RS" sz="1600" dirty="0"/>
              <a:t>пожари и вулканске ерупције.</a:t>
            </a:r>
            <a:r>
              <a:rPr lang="sr-Latn-RS" sz="1600" dirty="0"/>
              <a:t> </a:t>
            </a:r>
            <a:r>
              <a:rPr lang="sr-Cyrl-RS" sz="1600" dirty="0"/>
              <a:t>Најчешће загађивачи доспевају у ваздух деловањем</a:t>
            </a:r>
            <a:r>
              <a:rPr lang="sr-Latn-RS" sz="1600" dirty="0"/>
              <a:t> </a:t>
            </a:r>
            <a:r>
              <a:rPr lang="sr-Cyrl-RS" sz="1600" dirty="0"/>
              <a:t>човека.</a:t>
            </a:r>
            <a:r>
              <a:rPr lang="sr-Latn-RS" sz="1600" dirty="0"/>
              <a:t>    </a:t>
            </a:r>
            <a:r>
              <a:rPr lang="sr-Cyrl-RS" sz="1600" dirty="0"/>
              <a:t> У основи већине аерозагађења лежи човекова</a:t>
            </a:r>
            <a:r>
              <a:rPr lang="sr-Latn-RS" sz="1600" dirty="0"/>
              <a:t> </a:t>
            </a:r>
            <a:r>
              <a:rPr lang="sr-Cyrl-RS" sz="1600" dirty="0"/>
              <a:t>потреба за енергијом.</a:t>
            </a:r>
            <a:r>
              <a:rPr lang="sr-Latn-RS" sz="1600" dirty="0"/>
              <a:t> </a:t>
            </a:r>
            <a:r>
              <a:rPr lang="sr-Cyrl-RS" sz="1600" dirty="0"/>
              <a:t>У домаћинствима и индустрији енергија се добија</a:t>
            </a:r>
            <a:r>
              <a:rPr lang="sr-Latn-RS" sz="1600" dirty="0"/>
              <a:t> </a:t>
            </a:r>
            <a:r>
              <a:rPr lang="sr-Cyrl-RS" sz="1600" dirty="0"/>
              <a:t>сагоревањем дрвета, угља, нафте или природног гаса. У</a:t>
            </a:r>
            <a:r>
              <a:rPr lang="sr-Latn-RS" sz="1600" dirty="0"/>
              <a:t> </a:t>
            </a:r>
            <a:r>
              <a:rPr lang="sr-Cyrl-RS" sz="1600" dirty="0"/>
              <a:t>саобраћају се за покретање моторних возила користи</a:t>
            </a:r>
            <a:r>
              <a:rPr lang="sr-Latn-RS" sz="1600" dirty="0"/>
              <a:t> </a:t>
            </a:r>
            <a:r>
              <a:rPr lang="sr-Cyrl-RS" sz="1600" dirty="0"/>
              <a:t>енергија добијена сагоревањем нафтних деривата.</a:t>
            </a:r>
            <a:endParaRPr lang="sr-Latn-RS" sz="1600" dirty="0"/>
          </a:p>
        </p:txBody>
      </p:sp>
    </p:spTree>
    <p:extLst>
      <p:ext uri="{BB962C8B-B14F-4D97-AF65-F5344CB8AC3E}">
        <p14:creationId xmlns:p14="http://schemas.microsoft.com/office/powerpoint/2010/main" val="287901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xmlns="" id="{B55DD726-0EC6-44A6-A446-B3D46869133B}"/>
              </a:ext>
            </a:extLst>
          </p:cNvPr>
          <p:cNvSpPr>
            <a:spLocks noGrp="1"/>
          </p:cNvSpPr>
          <p:nvPr>
            <p:ph idx="1"/>
          </p:nvPr>
        </p:nvSpPr>
        <p:spPr>
          <a:xfrm>
            <a:off x="0" y="838200"/>
            <a:ext cx="5638800" cy="5257800"/>
          </a:xfrm>
        </p:spPr>
        <p:txBody>
          <a:bodyPr anchor="ctr">
            <a:normAutofit lnSpcReduction="10000"/>
          </a:bodyPr>
          <a:lstStyle/>
          <a:p>
            <a:pPr>
              <a:lnSpc>
                <a:spcPct val="100000"/>
              </a:lnSpc>
            </a:pPr>
            <a:r>
              <a:rPr lang="sr-Cyrl-RS" sz="1800" dirty="0"/>
              <a:t>Удисањем загађеног ваздуха човек у свој организам може</a:t>
            </a:r>
            <a:r>
              <a:rPr lang="sr-Latn-RS" sz="1800" dirty="0"/>
              <a:t> </a:t>
            </a:r>
            <a:r>
              <a:rPr lang="sr-Cyrl-RS" sz="1800" dirty="0"/>
              <a:t>унети супстанце које му нарушавају здравље. Посебно су</a:t>
            </a:r>
            <a:r>
              <a:rPr lang="sr-Latn-RS" sz="1800" dirty="0"/>
              <a:t> </a:t>
            </a:r>
            <a:r>
              <a:rPr lang="sr-Cyrl-RS" sz="1800" dirty="0"/>
              <a:t>угрожени дисајни органи човека. Реакцијом оксида сумпор</a:t>
            </a:r>
            <a:r>
              <a:rPr lang="sr-Latn-RS" sz="1800" dirty="0"/>
              <a:t>a </a:t>
            </a:r>
            <a:r>
              <a:rPr lang="sr-Cyrl-RS" sz="1800" dirty="0"/>
              <a:t>и азот</a:t>
            </a:r>
            <a:r>
              <a:rPr lang="sr-Latn-RS" sz="1800" dirty="0"/>
              <a:t>a </a:t>
            </a:r>
            <a:r>
              <a:rPr lang="sr-Cyrl-RS" sz="1800" dirty="0"/>
              <a:t>с водом, у ваздуху настају сумпорна и азотна киселина које падају на земљу</a:t>
            </a:r>
            <a:r>
              <a:rPr lang="sr-Latn-RS" sz="1800" dirty="0"/>
              <a:t> </a:t>
            </a:r>
            <a:r>
              <a:rPr lang="sr-Cyrl-RS" sz="1800" dirty="0"/>
              <a:t>у виду киселих киша. Киселе кише уништавају шуме, закисељују земљиште,</a:t>
            </a:r>
            <a:r>
              <a:rPr lang="sr-Latn-RS" sz="1800" dirty="0"/>
              <a:t> </a:t>
            </a:r>
            <a:r>
              <a:rPr lang="sr-Cyrl-RS" sz="1800" dirty="0"/>
              <a:t>реке, језера, што неповољно утиче на сва жива бића.</a:t>
            </a:r>
            <a:r>
              <a:rPr lang="sr-Latn-RS" sz="1800" dirty="0"/>
              <a:t> </a:t>
            </a:r>
            <a:r>
              <a:rPr lang="sr-Cyrl-RS" sz="1800" dirty="0"/>
              <a:t>Огромна количина угљен-диоксида, али и других гасова у</a:t>
            </a:r>
            <a:r>
              <a:rPr lang="sr-Latn-RS" sz="1800" dirty="0"/>
              <a:t> </a:t>
            </a:r>
            <a:r>
              <a:rPr lang="sr-Cyrl-RS" sz="1800" dirty="0"/>
              <a:t>ваздуху (метан, сумпор-диоксид) утиче да ефекат</a:t>
            </a:r>
            <a:r>
              <a:rPr lang="sr-Latn-RS" sz="1800" dirty="0"/>
              <a:t> </a:t>
            </a:r>
            <a:r>
              <a:rPr lang="sr-Cyrl-RS" sz="1800" dirty="0"/>
              <a:t>стаклене баште постане негативан за опстанак свих живих</a:t>
            </a:r>
            <a:r>
              <a:rPr lang="sr-Latn-RS" sz="1800" dirty="0"/>
              <a:t> </a:t>
            </a:r>
            <a:r>
              <a:rPr lang="sr-Cyrl-RS" sz="1800" dirty="0"/>
              <a:t>бића.</a:t>
            </a:r>
            <a:r>
              <a:rPr lang="sr-Latn-RS" sz="1800" dirty="0"/>
              <a:t> </a:t>
            </a:r>
            <a:r>
              <a:rPr lang="ru-RU" sz="1800" dirty="0"/>
              <a:t>У великим градовима, где постоји</a:t>
            </a:r>
            <a:r>
              <a:rPr lang="sr-Latn-RS" sz="1800" dirty="0"/>
              <a:t> </a:t>
            </a:r>
            <a:r>
              <a:rPr lang="ru-RU" sz="1800" dirty="0"/>
              <a:t>много извора аерозагађења, ствара се</a:t>
            </a:r>
            <a:r>
              <a:rPr lang="sr-Latn-RS" sz="1800" dirty="0"/>
              <a:t> </a:t>
            </a:r>
            <a:r>
              <a:rPr lang="ru-RU" sz="1800" dirty="0"/>
              <a:t>смог.</a:t>
            </a:r>
            <a:r>
              <a:rPr lang="sr-Latn-RS" sz="1800" dirty="0"/>
              <a:t> </a:t>
            </a:r>
            <a:r>
              <a:rPr lang="ru-RU" sz="1800" dirty="0"/>
              <a:t>Својства смога разликују се по</a:t>
            </a:r>
            <a:r>
              <a:rPr lang="sr-Latn-RS" sz="1800" dirty="0"/>
              <a:t> </a:t>
            </a:r>
            <a:r>
              <a:rPr lang="ru-RU" sz="1800" dirty="0"/>
              <a:t>годишњим добима. Зими у смогу има</a:t>
            </a:r>
            <a:r>
              <a:rPr lang="sr-Latn-RS" sz="1800" dirty="0"/>
              <a:t> </a:t>
            </a:r>
            <a:r>
              <a:rPr lang="ru-RU" sz="1800" dirty="0"/>
              <a:t>највише чађи, оксида азота и</a:t>
            </a:r>
            <a:r>
              <a:rPr lang="sr-Latn-RS" sz="1800" dirty="0"/>
              <a:t>                                           </a:t>
            </a:r>
            <a:r>
              <a:rPr lang="ru-RU" sz="1800" dirty="0"/>
              <a:t> сумпор-диоксида (зимски смог), а лети има</a:t>
            </a:r>
            <a:r>
              <a:rPr lang="sr-Latn-RS" sz="1800" dirty="0"/>
              <a:t> </a:t>
            </a:r>
            <a:r>
              <a:rPr lang="ru-RU" sz="1800" dirty="0"/>
              <a:t>највише озона и азотових оксида</a:t>
            </a:r>
            <a:r>
              <a:rPr lang="sr-Latn-RS" sz="1800" dirty="0"/>
              <a:t> </a:t>
            </a:r>
            <a:r>
              <a:rPr lang="ru-RU" sz="1800" dirty="0"/>
              <a:t>(летњи смог).</a:t>
            </a:r>
            <a:r>
              <a:rPr lang="sr-Latn-RS" sz="1800" dirty="0"/>
              <a:t> </a:t>
            </a:r>
            <a:r>
              <a:rPr lang="ru-RU" sz="1800" dirty="0"/>
              <a:t>Смог је све више присутан у великим</a:t>
            </a:r>
            <a:r>
              <a:rPr lang="sr-Latn-RS" sz="1800" dirty="0"/>
              <a:t> </a:t>
            </a:r>
            <a:r>
              <a:rPr lang="ru-RU" sz="1800" dirty="0"/>
              <a:t>градовима као што су Лос Анђелес,</a:t>
            </a:r>
            <a:r>
              <a:rPr lang="sr-Latn-RS" sz="1800" dirty="0"/>
              <a:t> </a:t>
            </a:r>
            <a:r>
              <a:rPr lang="ru-RU" sz="1800" dirty="0"/>
              <a:t>Њујорк, Лондон….</a:t>
            </a:r>
            <a:endParaRPr lang="sr-Latn-RS" sz="1800" dirty="0"/>
          </a:p>
          <a:p>
            <a:pPr>
              <a:lnSpc>
                <a:spcPct val="100000"/>
              </a:lnSpc>
            </a:pPr>
            <a:endParaRPr lang="sr-Latn-RS" sz="1800" dirty="0"/>
          </a:p>
        </p:txBody>
      </p:sp>
      <p:pic>
        <p:nvPicPr>
          <p:cNvPr id="6148" name="Picture 4" descr="Sve što biste morali da znate o smogu | Mozaik | DW | 28.02.2014">
            <a:extLst>
              <a:ext uri="{FF2B5EF4-FFF2-40B4-BE49-F238E27FC236}">
                <a16:creationId xmlns:a16="http://schemas.microsoft.com/office/drawing/2014/main" xmlns="" id="{A889677D-808A-4DE6-BECD-6717E77C95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1200" y="3657600"/>
            <a:ext cx="320674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ector Artistic Drawing Illustration of Car Air Pollution Stock ...">
            <a:extLst>
              <a:ext uri="{FF2B5EF4-FFF2-40B4-BE49-F238E27FC236}">
                <a16:creationId xmlns:a16="http://schemas.microsoft.com/office/drawing/2014/main" xmlns="" id="{D341AA1B-DCD2-45FD-8115-A63F7C751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56"/>
          <a:stretch/>
        </p:blipFill>
        <p:spPr bwMode="auto">
          <a:xfrm>
            <a:off x="5781675" y="511387"/>
            <a:ext cx="3206749" cy="292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65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Загађење воде | alexgamma18">
            <a:extLst>
              <a:ext uri="{FF2B5EF4-FFF2-40B4-BE49-F238E27FC236}">
                <a16:creationId xmlns:a16="http://schemas.microsoft.com/office/drawing/2014/main" xmlns="" id="{A1078B1C-06CF-4F57-8028-F2A86E80B9C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783" r="42217"/>
          <a:stretch/>
        </p:blipFill>
        <p:spPr bwMode="auto">
          <a:xfrm>
            <a:off x="304800" y="381000"/>
            <a:ext cx="4038600" cy="6057892"/>
          </a:xfrm>
          <a:prstGeom prst="rect">
            <a:avLst/>
          </a:prstGeom>
          <a:noFill/>
          <a:extLst>
            <a:ext uri="{909E8E84-426E-40DD-AFC4-6F175D3DCCD1}">
              <a14:hiddenFill xmlns:a14="http://schemas.microsoft.com/office/drawing/2010/main">
                <a:solidFill>
                  <a:srgbClr val="FFFFFF"/>
                </a:solidFill>
              </a14:hiddenFill>
            </a:ext>
          </a:extLst>
        </p:spPr>
      </p:pic>
      <p:sp>
        <p:nvSpPr>
          <p:cNvPr id="3" name="Čuvar mesta za sadržaj 2">
            <a:extLst>
              <a:ext uri="{FF2B5EF4-FFF2-40B4-BE49-F238E27FC236}">
                <a16:creationId xmlns:a16="http://schemas.microsoft.com/office/drawing/2014/main" xmlns="" id="{D83EC975-76A5-4355-B09C-9D8EF2146438}"/>
              </a:ext>
            </a:extLst>
          </p:cNvPr>
          <p:cNvSpPr>
            <a:spLocks noGrp="1"/>
          </p:cNvSpPr>
          <p:nvPr>
            <p:ph idx="1"/>
          </p:nvPr>
        </p:nvSpPr>
        <p:spPr>
          <a:xfrm>
            <a:off x="4419600" y="838200"/>
            <a:ext cx="4495800" cy="5257800"/>
          </a:xfrm>
        </p:spPr>
        <p:txBody>
          <a:bodyPr anchor="t">
            <a:noAutofit/>
          </a:bodyPr>
          <a:lstStyle/>
          <a:p>
            <a:pPr>
              <a:lnSpc>
                <a:spcPct val="100000"/>
              </a:lnSpc>
            </a:pPr>
            <a:r>
              <a:rPr lang="ru-RU" sz="1600" dirty="0"/>
              <a:t>Главни загађивачи воде су детерџенти, пестициди,</a:t>
            </a:r>
            <a:r>
              <a:rPr lang="sr-Latn-RS" sz="1600" dirty="0"/>
              <a:t> </a:t>
            </a:r>
            <a:r>
              <a:rPr lang="ru-RU" sz="1600" dirty="0"/>
              <a:t>метали и њихова једињења, ђубрива,</a:t>
            </a:r>
            <a:r>
              <a:rPr lang="sr-Latn-RS" sz="1600" dirty="0"/>
              <a:t> </a:t>
            </a:r>
            <a:r>
              <a:rPr lang="ru-RU" sz="1600" dirty="0"/>
              <a:t>микроoрганизми.</a:t>
            </a:r>
            <a:r>
              <a:rPr lang="sr-Latn-RS" sz="1600" dirty="0"/>
              <a:t> </a:t>
            </a:r>
            <a:r>
              <a:rPr lang="ru-RU" sz="1600" dirty="0"/>
              <a:t>Природни извори загађења воде су спирање тла,</a:t>
            </a:r>
            <a:r>
              <a:rPr lang="sr-Latn-RS" sz="1600" dirty="0"/>
              <a:t> </a:t>
            </a:r>
            <a:r>
              <a:rPr lang="ru-RU" sz="1600" dirty="0"/>
              <a:t>атмосферске кише, труљење и разлагање остатака</a:t>
            </a:r>
            <a:r>
              <a:rPr lang="sr-Latn-RS" sz="1600" dirty="0"/>
              <a:t> </a:t>
            </a:r>
            <a:r>
              <a:rPr lang="ru-RU" sz="1600" dirty="0"/>
              <a:t>живих организама.</a:t>
            </a:r>
            <a:r>
              <a:rPr lang="sr-Latn-RS" sz="1600" dirty="0"/>
              <a:t> </a:t>
            </a:r>
            <a:r>
              <a:rPr lang="ru-RU" sz="1600" dirty="0"/>
              <a:t>Вода се највише загађује човековим деловањем.</a:t>
            </a:r>
            <a:r>
              <a:rPr lang="sr-Latn-RS" sz="1600" dirty="0"/>
              <a:t> </a:t>
            </a:r>
            <a:r>
              <a:rPr lang="ru-RU" sz="1600" dirty="0"/>
              <a:t>Отпадне воде из домаћинстава, с пољопривредних</a:t>
            </a:r>
            <a:r>
              <a:rPr lang="sr-Latn-RS" sz="1600" dirty="0"/>
              <a:t> </a:t>
            </a:r>
            <a:r>
              <a:rPr lang="ru-RU" sz="1600" dirty="0"/>
              <a:t>површина и индустријских постројења главни су</a:t>
            </a:r>
            <a:r>
              <a:rPr lang="sr-Latn-RS" sz="1600" dirty="0"/>
              <a:t> </a:t>
            </a:r>
            <a:r>
              <a:rPr lang="ru-RU" sz="1600" dirty="0"/>
              <a:t>извор загађења воде.</a:t>
            </a:r>
            <a:r>
              <a:rPr lang="sr-Latn-RS" sz="1600" dirty="0"/>
              <a:t> </a:t>
            </a:r>
            <a:r>
              <a:rPr lang="ru-RU" sz="1600" dirty="0"/>
              <a:t>Светски дан заштите животне средине се у целом свету</a:t>
            </a:r>
            <a:r>
              <a:rPr lang="sr-Latn-RS" sz="1600" dirty="0"/>
              <a:t> </a:t>
            </a:r>
            <a:r>
              <a:rPr lang="ru-RU" sz="1600" dirty="0"/>
              <a:t>обележава 5. јуна различитим активностима које скрећу</a:t>
            </a:r>
            <a:r>
              <a:rPr lang="sr-Latn-RS" sz="1600" dirty="0"/>
              <a:t> </a:t>
            </a:r>
            <a:r>
              <a:rPr lang="ru-RU" sz="1600" dirty="0"/>
              <a:t>пажњу јавности на важност очувања животне средине.</a:t>
            </a:r>
            <a:r>
              <a:rPr lang="sr-Latn-RS" sz="1600" dirty="0"/>
              <a:t> </a:t>
            </a:r>
            <a:r>
              <a:rPr lang="ru-RU" sz="1600" dirty="0"/>
              <a:t>Вода је најважнија животна потреба. У данашњем свету се због људског</a:t>
            </a:r>
            <a:r>
              <a:rPr lang="sr-Latn-RS" sz="1600" dirty="0"/>
              <a:t> </a:t>
            </a:r>
            <a:r>
              <a:rPr lang="ru-RU" sz="1600" dirty="0"/>
              <a:t>немара према животној средини суочавамо с недостатком чисте воде за</a:t>
            </a:r>
            <a:r>
              <a:rPr lang="sr-Latn-RS" sz="1600" dirty="0"/>
              <a:t> </a:t>
            </a:r>
            <a:r>
              <a:rPr lang="ru-RU" sz="1600" dirty="0"/>
              <a:t>пиће. Тако око милијарду људи нема чисту воду. Овај проблем је</a:t>
            </a:r>
            <a:r>
              <a:rPr lang="sr-Latn-RS" sz="1600" dirty="0"/>
              <a:t> </a:t>
            </a:r>
            <a:r>
              <a:rPr lang="ru-RU" sz="1600" dirty="0"/>
              <a:t>посебно изражен у Африци, Југоисточној Азији и Латинској Америци.</a:t>
            </a:r>
            <a:endParaRPr lang="sr-Latn-RS" sz="1600" dirty="0"/>
          </a:p>
        </p:txBody>
      </p:sp>
    </p:spTree>
    <p:extLst>
      <p:ext uri="{BB962C8B-B14F-4D97-AF65-F5344CB8AC3E}">
        <p14:creationId xmlns:p14="http://schemas.microsoft.com/office/powerpoint/2010/main" val="339823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xmlns="" id="{2011A0CE-F1CE-4126-96D9-A78ACC573348}"/>
              </a:ext>
            </a:extLst>
          </p:cNvPr>
          <p:cNvSpPr>
            <a:spLocks noGrp="1"/>
          </p:cNvSpPr>
          <p:nvPr>
            <p:ph idx="1"/>
          </p:nvPr>
        </p:nvSpPr>
        <p:spPr>
          <a:xfrm>
            <a:off x="228600" y="685800"/>
            <a:ext cx="4038600" cy="5334000"/>
          </a:xfrm>
        </p:spPr>
        <p:txBody>
          <a:bodyPr>
            <a:normAutofit fontScale="92500" lnSpcReduction="20000"/>
          </a:bodyPr>
          <a:lstStyle/>
          <a:p>
            <a:pPr>
              <a:lnSpc>
                <a:spcPct val="100000"/>
              </a:lnSpc>
            </a:pPr>
            <a:r>
              <a:rPr lang="ru-RU" sz="1600" dirty="0"/>
              <a:t>Пијење загађене воде код човека и других</a:t>
            </a:r>
            <a:r>
              <a:rPr lang="sr-Latn-RS" sz="1600" dirty="0"/>
              <a:t> </a:t>
            </a:r>
            <a:r>
              <a:rPr lang="ru-RU" sz="1600" dirty="0"/>
              <a:t>живих бића може изазвати различита</a:t>
            </a:r>
            <a:r>
              <a:rPr lang="sr-Latn-RS" sz="1600" dirty="0"/>
              <a:t> </a:t>
            </a:r>
            <a:r>
              <a:rPr lang="ru-RU" sz="1600" dirty="0"/>
              <a:t>обољења, па чак и смрт. Загађивачи воде су</a:t>
            </a:r>
            <a:r>
              <a:rPr lang="sr-Latn-RS" sz="1600" dirty="0"/>
              <a:t> </a:t>
            </a:r>
            <a:r>
              <a:rPr lang="ru-RU" sz="1600" dirty="0"/>
              <a:t>данас присутни у свим ланцима исхране. На</a:t>
            </a:r>
            <a:r>
              <a:rPr lang="sr-Latn-RS" sz="1600" dirty="0"/>
              <a:t> </a:t>
            </a:r>
            <a:r>
              <a:rPr lang="ru-RU" sz="1600" dirty="0"/>
              <a:t>пример, једењем рибе из загађене воде или</a:t>
            </a:r>
            <a:r>
              <a:rPr lang="sr-Latn-RS" sz="1600" dirty="0"/>
              <a:t> </a:t>
            </a:r>
            <a:r>
              <a:rPr lang="ru-RU" sz="1600" dirty="0"/>
              <a:t>биљке заливане загађеном водом, човек</a:t>
            </a:r>
            <a:r>
              <a:rPr lang="sr-Latn-RS" sz="1600" dirty="0"/>
              <a:t> </a:t>
            </a:r>
            <a:r>
              <a:rPr lang="ru-RU" sz="1600" dirty="0"/>
              <a:t>може унети отровне супстанце у организам.</a:t>
            </a:r>
            <a:r>
              <a:rPr lang="sr-Latn-RS" sz="1600" dirty="0"/>
              <a:t> </a:t>
            </a:r>
            <a:r>
              <a:rPr lang="ru-RU" sz="1600" dirty="0"/>
              <a:t>Воду треба рационално користити, а у реке и језера не треба бацати</a:t>
            </a:r>
            <a:r>
              <a:rPr lang="sr-Latn-RS" sz="1600" dirty="0"/>
              <a:t> </a:t>
            </a:r>
            <a:r>
              <a:rPr lang="ru-RU" sz="1600" dirty="0"/>
              <a:t>смеће. Да би се смањила количина загађивача у води, могу се</a:t>
            </a:r>
            <a:r>
              <a:rPr lang="sr-Latn-RS" sz="1600" dirty="0"/>
              <a:t> </a:t>
            </a:r>
            <a:r>
              <a:rPr lang="ru-RU" sz="1600" dirty="0"/>
              <a:t>поставити филтери или таложници на места где отпадна вода улази</a:t>
            </a:r>
            <a:r>
              <a:rPr lang="sr-Latn-RS" sz="1600" dirty="0"/>
              <a:t> </a:t>
            </a:r>
            <a:r>
              <a:rPr lang="ru-RU" sz="1600" dirty="0"/>
              <a:t>у реке, језера, мора. Отпадна вода се може пречишћавати</a:t>
            </a:r>
            <a:r>
              <a:rPr lang="sr-Latn-RS" sz="1600" dirty="0"/>
              <a:t> </a:t>
            </a:r>
            <a:r>
              <a:rPr lang="ru-RU" sz="1600" dirty="0"/>
              <a:t>супстанцама које реагују са загађивачима воде и дају производе који</a:t>
            </a:r>
            <a:r>
              <a:rPr lang="sr-Latn-RS" sz="1600" dirty="0"/>
              <a:t> </a:t>
            </a:r>
            <a:r>
              <a:rPr lang="ru-RU" sz="1600" dirty="0"/>
              <a:t>су мање штетни по животну средину. Отпадна вода се може</a:t>
            </a:r>
            <a:r>
              <a:rPr lang="sr-Latn-RS" sz="1600" dirty="0"/>
              <a:t> </a:t>
            </a:r>
            <a:r>
              <a:rPr lang="ru-RU" sz="1600" dirty="0"/>
              <a:t>пречистити и помоћу биљака или микроoрганизама који користе</a:t>
            </a:r>
            <a:r>
              <a:rPr lang="sr-Latn-RS" sz="1600" dirty="0"/>
              <a:t> </a:t>
            </a:r>
            <a:r>
              <a:rPr lang="ru-RU" sz="1600" dirty="0"/>
              <a:t>загађиваче воде за своје животне процесе и тако разграђују отровне</a:t>
            </a:r>
            <a:r>
              <a:rPr lang="sr-Latn-RS" sz="1600" dirty="0"/>
              <a:t> </a:t>
            </a:r>
            <a:r>
              <a:rPr lang="ru-RU" sz="1600" dirty="0"/>
              <a:t>супстанце у оне мање опасне по живи свет. Тај биолошки поступак</a:t>
            </a:r>
            <a:r>
              <a:rPr lang="sr-Latn-RS" sz="1600" dirty="0"/>
              <a:t> </a:t>
            </a:r>
            <a:r>
              <a:rPr lang="ru-RU" sz="1600" dirty="0"/>
              <a:t>пречишћења воде назива се биоремедијација. </a:t>
            </a:r>
            <a:endParaRPr lang="sr-Latn-RS" sz="1600" dirty="0"/>
          </a:p>
        </p:txBody>
      </p:sp>
      <p:pic>
        <p:nvPicPr>
          <p:cNvPr id="9" name="Picture 2" descr="Vodovod Subotica - Prečišćavanje otpadnih voda">
            <a:extLst>
              <a:ext uri="{FF2B5EF4-FFF2-40B4-BE49-F238E27FC236}">
                <a16:creationId xmlns:a16="http://schemas.microsoft.com/office/drawing/2014/main" xmlns="" id="{6546EB39-18EC-4E7F-894A-42EFDDCDE8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25" r="22750"/>
          <a:stretch/>
        </p:blipFill>
        <p:spPr bwMode="auto">
          <a:xfrm>
            <a:off x="4419600" y="685800"/>
            <a:ext cx="4243447" cy="514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9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xmlns="" id="{6359EAF4-BC82-4A2A-9B0C-D74A8467625B}"/>
              </a:ext>
            </a:extLst>
          </p:cNvPr>
          <p:cNvSpPr>
            <a:spLocks noGrp="1"/>
          </p:cNvSpPr>
          <p:nvPr>
            <p:ph idx="1"/>
          </p:nvPr>
        </p:nvSpPr>
        <p:spPr>
          <a:xfrm>
            <a:off x="5334000" y="304800"/>
            <a:ext cx="3581400" cy="6324600"/>
          </a:xfrm>
        </p:spPr>
        <p:txBody>
          <a:bodyPr>
            <a:normAutofit fontScale="92500" lnSpcReduction="10000"/>
          </a:bodyPr>
          <a:lstStyle/>
          <a:p>
            <a:pPr>
              <a:lnSpc>
                <a:spcPct val="100000"/>
              </a:lnSpc>
            </a:pPr>
            <a:r>
              <a:rPr lang="ru-RU" sz="1600" dirty="0"/>
              <a:t>Спирањем пољопривредних површина, ђубриво доспева у водену</a:t>
            </a:r>
            <a:r>
              <a:rPr lang="sr-Latn-RS" sz="1600" dirty="0"/>
              <a:t> </a:t>
            </a:r>
            <a:r>
              <a:rPr lang="ru-RU" sz="1600" dirty="0"/>
              <a:t>средину. Соли присутне у ђубриву, фосфати и нитрати, убрзавају развој</a:t>
            </a:r>
            <a:r>
              <a:rPr lang="sr-Latn-RS" sz="1600" dirty="0"/>
              <a:t> </a:t>
            </a:r>
            <a:r>
              <a:rPr lang="ru-RU" sz="1600" dirty="0"/>
              <a:t>алги у води. Долази до појаве зване „цветање воде”. Како алге бујају,</a:t>
            </a:r>
            <a:r>
              <a:rPr lang="sr-Latn-RS" sz="1600" dirty="0"/>
              <a:t> </a:t>
            </a:r>
            <a:r>
              <a:rPr lang="ru-RU" sz="1600" dirty="0"/>
              <a:t>тако расте и број угинулих алги. Организми који разлажу алге троше кисеоник растворен у води. Како расте број угинулих алги тако се</a:t>
            </a:r>
            <a:r>
              <a:rPr lang="sr-Latn-RS" sz="1600" dirty="0"/>
              <a:t> </a:t>
            </a:r>
            <a:r>
              <a:rPr lang="ru-RU" sz="1600" dirty="0"/>
              <a:t>количина раствореногкисеоника у води смањује. То доводи до помора</a:t>
            </a:r>
            <a:r>
              <a:rPr lang="sr-Latn-RS" sz="1600" dirty="0"/>
              <a:t> </a:t>
            </a:r>
            <a:r>
              <a:rPr lang="ru-RU" sz="1600" dirty="0"/>
              <a:t>животиња које за дисање користе кисеоник из воде. У условима</a:t>
            </a:r>
            <a:r>
              <a:rPr lang="sr-Latn-RS" sz="1600" dirty="0"/>
              <a:t> </a:t>
            </a:r>
            <a:r>
              <a:rPr lang="ru-RU" sz="1600" dirty="0"/>
              <a:t>смањене количине кисеоника у води, при разлагању угинулих</a:t>
            </a:r>
            <a:r>
              <a:rPr lang="sr-Latn-RS" sz="1600" dirty="0"/>
              <a:t> </a:t>
            </a:r>
            <a:r>
              <a:rPr lang="ru-RU" sz="1600" dirty="0"/>
              <a:t>организама настају отровне супстанце. Пијење такве воде може довести</a:t>
            </a:r>
            <a:r>
              <a:rPr lang="sr-Latn-RS" sz="1600" dirty="0"/>
              <a:t> </a:t>
            </a:r>
            <a:r>
              <a:rPr lang="ru-RU" sz="1600" dirty="0"/>
              <a:t>до смрти. Описани процес назива се еутрофикација. Реч еутрофикација јенастала од грчких речи eu и trephе, што значи хранити, обилна исхрана. Да би се вода могла</a:t>
            </a:r>
            <a:r>
              <a:rPr lang="sr-Latn-RS" sz="1600" dirty="0"/>
              <a:t> </a:t>
            </a:r>
            <a:r>
              <a:rPr lang="ru-RU" sz="1600" dirty="0"/>
              <a:t>користити за пиће, мора да прође кроз низ поступака за</a:t>
            </a:r>
            <a:r>
              <a:rPr lang="sr-Latn-RS" sz="1600" dirty="0"/>
              <a:t> </a:t>
            </a:r>
            <a:r>
              <a:rPr lang="ru-RU" sz="1600" dirty="0"/>
              <a:t>пречишћавање. Неки од тих поступака јесу филтрирање воде кроз</a:t>
            </a:r>
            <a:r>
              <a:rPr lang="sr-Latn-RS" sz="1600" dirty="0"/>
              <a:t> </a:t>
            </a:r>
            <a:r>
              <a:rPr lang="ru-RU" sz="1600" dirty="0"/>
              <a:t>слој песка и дезинфекција озоном или хлором.</a:t>
            </a:r>
            <a:r>
              <a:rPr lang="sr-Latn-RS" sz="1600" dirty="0"/>
              <a:t> </a:t>
            </a:r>
          </a:p>
        </p:txBody>
      </p:sp>
      <p:pic>
        <p:nvPicPr>
          <p:cNvPr id="4" name="Picture 2" descr="Цветање воде — Википедија, слободна енциклопедија">
            <a:extLst>
              <a:ext uri="{FF2B5EF4-FFF2-40B4-BE49-F238E27FC236}">
                <a16:creationId xmlns:a16="http://schemas.microsoft.com/office/drawing/2014/main" xmlns="" id="{5961AB45-3C47-4B17-9D35-7211B7C3ED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83" r="28117" b="-1"/>
          <a:stretch/>
        </p:blipFill>
        <p:spPr bwMode="auto">
          <a:xfrm>
            <a:off x="228600" y="457200"/>
            <a:ext cx="4800600" cy="582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0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xmlns="" id="{043A9015-BD08-4F05-AB15-30ADDCF2F74F}"/>
              </a:ext>
            </a:extLst>
          </p:cNvPr>
          <p:cNvSpPr>
            <a:spLocks noGrp="1"/>
          </p:cNvSpPr>
          <p:nvPr>
            <p:ph idx="1"/>
          </p:nvPr>
        </p:nvSpPr>
        <p:spPr>
          <a:xfrm>
            <a:off x="152400" y="914400"/>
            <a:ext cx="3428999" cy="4952999"/>
          </a:xfrm>
        </p:spPr>
        <p:txBody>
          <a:bodyPr>
            <a:normAutofit fontScale="85000" lnSpcReduction="10000"/>
          </a:bodyPr>
          <a:lstStyle/>
          <a:p>
            <a:pPr>
              <a:lnSpc>
                <a:spcPct val="100000"/>
              </a:lnSpc>
            </a:pPr>
            <a:r>
              <a:rPr lang="sr-Cyrl-RS" sz="1600" dirty="0"/>
              <a:t>Главни загађивачи земљишта су пестициди, инсектициди,</a:t>
            </a:r>
            <a:r>
              <a:rPr lang="sr-Latn-RS" sz="1600" dirty="0"/>
              <a:t> </a:t>
            </a:r>
            <a:r>
              <a:rPr lang="sr-Cyrl-RS" sz="1600" dirty="0"/>
              <a:t>ароматична једињења, соли тешких метала,</a:t>
            </a:r>
            <a:r>
              <a:rPr lang="sr-Latn-RS" sz="1600" dirty="0"/>
              <a:t> </a:t>
            </a:r>
            <a:r>
              <a:rPr lang="sr-Cyrl-RS" sz="1600" dirty="0"/>
              <a:t>радиоактивне супстанце.</a:t>
            </a:r>
            <a:r>
              <a:rPr lang="sr-Latn-RS" sz="1600" dirty="0"/>
              <a:t> </a:t>
            </a:r>
            <a:r>
              <a:rPr lang="sr-Cyrl-RS" sz="1600" dirty="0"/>
              <a:t>Земљиште се највише загађује човековим</a:t>
            </a:r>
            <a:r>
              <a:rPr lang="sr-Latn-RS" sz="1600" dirty="0"/>
              <a:t> </a:t>
            </a:r>
            <a:r>
              <a:rPr lang="sr-Cyrl-RS" sz="1600" dirty="0"/>
              <a:t>деловањем. Чврсти отпад из домаћинстава и индустрије,</a:t>
            </a:r>
            <a:r>
              <a:rPr lang="sr-Latn-RS" sz="1600" dirty="0"/>
              <a:t> </a:t>
            </a:r>
            <a:r>
              <a:rPr lang="sr-Cyrl-RS" sz="1600" dirty="0"/>
              <a:t>и радиоактивни отпад, главни у извор загађења</a:t>
            </a:r>
            <a:r>
              <a:rPr lang="sr-Latn-RS" sz="1600" dirty="0"/>
              <a:t> </a:t>
            </a:r>
            <a:r>
              <a:rPr lang="sr-Cyrl-RS" sz="1600" dirty="0"/>
              <a:t>земљишта. Неправилно коришћење пестицида и</a:t>
            </a:r>
            <a:r>
              <a:rPr lang="sr-Latn-RS" sz="1600" dirty="0"/>
              <a:t> </a:t>
            </a:r>
            <a:r>
              <a:rPr lang="sr-Cyrl-RS" sz="1600" dirty="0"/>
              <a:t>инсектицида доводи до прекомерне количине ових</a:t>
            </a:r>
            <a:r>
              <a:rPr lang="sr-Latn-RS" sz="1600" dirty="0"/>
              <a:t> </a:t>
            </a:r>
            <a:r>
              <a:rPr lang="sr-Cyrl-RS" sz="1600" dirty="0"/>
              <a:t>супстанци у земљишту. Непланско крчење шума може</a:t>
            </a:r>
            <a:r>
              <a:rPr lang="sr-Latn-RS" sz="1600" dirty="0"/>
              <a:t> </a:t>
            </a:r>
            <a:r>
              <a:rPr lang="sr-Cyrl-RS" sz="1600" dirty="0"/>
              <a:t>довести до губитка земљишта. Овај процес се назива</a:t>
            </a:r>
            <a:r>
              <a:rPr lang="sr-Latn-RS" sz="1600" dirty="0"/>
              <a:t> </a:t>
            </a:r>
            <a:r>
              <a:rPr lang="sr-Cyrl-RS" sz="1600" dirty="0"/>
              <a:t>ерозија земљишта. Загађена вода и ваздух узрокују</a:t>
            </a:r>
            <a:r>
              <a:rPr lang="sr-Latn-RS" sz="1600" dirty="0"/>
              <a:t> </a:t>
            </a:r>
            <a:r>
              <a:rPr lang="sr-Cyrl-RS" sz="1600" dirty="0"/>
              <a:t>загађеност земљишта.</a:t>
            </a:r>
            <a:r>
              <a:rPr lang="sr-Latn-RS" sz="1600" dirty="0"/>
              <a:t> </a:t>
            </a:r>
            <a:r>
              <a:rPr lang="sr-Cyrl-RS" sz="1600" dirty="0"/>
              <a:t>Биљке које расту на загађеном земљишту у свом саставу</a:t>
            </a:r>
            <a:r>
              <a:rPr lang="sr-Latn-RS" sz="1600" dirty="0"/>
              <a:t> </a:t>
            </a:r>
            <a:r>
              <a:rPr lang="sr-Cyrl-RS" sz="1600" dirty="0"/>
              <a:t>имају и штетне супстанце. Једењем таквих биљака човек и</a:t>
            </a:r>
            <a:r>
              <a:rPr lang="sr-Latn-RS" sz="1600" dirty="0"/>
              <a:t> </a:t>
            </a:r>
            <a:r>
              <a:rPr lang="sr-Cyrl-RS" sz="1600" dirty="0"/>
              <a:t>друга жива бића у организам уносе загађиваче земљишта.</a:t>
            </a:r>
            <a:r>
              <a:rPr lang="sr-Latn-RS" sz="1600" dirty="0"/>
              <a:t> </a:t>
            </a:r>
            <a:r>
              <a:rPr lang="sr-Cyrl-RS" sz="1600" dirty="0"/>
              <a:t>Ове супстанце код свих живих бића могу изазвати</a:t>
            </a:r>
            <a:r>
              <a:rPr lang="sr-Latn-RS" sz="1600" dirty="0"/>
              <a:t> </a:t>
            </a:r>
            <a:r>
              <a:rPr lang="sr-Cyrl-RS" sz="1600" dirty="0"/>
              <a:t>различита обољења, па чак и смрт.</a:t>
            </a:r>
            <a:endParaRPr lang="sr-Latn-RS" sz="1600" dirty="0"/>
          </a:p>
        </p:txBody>
      </p:sp>
      <p:pic>
        <p:nvPicPr>
          <p:cNvPr id="4" name="Picture 6" descr="Traže utvrđivanje odgovornosti za zagađenje vode">
            <a:extLst>
              <a:ext uri="{FF2B5EF4-FFF2-40B4-BE49-F238E27FC236}">
                <a16:creationId xmlns:a16="http://schemas.microsoft.com/office/drawing/2014/main" xmlns="" id="{41EA1588-49B2-418E-8E84-22E3483B97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81" r="8919"/>
          <a:stretch/>
        </p:blipFill>
        <p:spPr bwMode="auto">
          <a:xfrm>
            <a:off x="3581400" y="1311816"/>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8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xmlns="" id="{3B0EC8AA-5B45-4CF9-9E12-B94704B7E42A}"/>
              </a:ext>
            </a:extLst>
          </p:cNvPr>
          <p:cNvSpPr>
            <a:spLocks noGrp="1"/>
          </p:cNvSpPr>
          <p:nvPr>
            <p:ph idx="1"/>
          </p:nvPr>
        </p:nvSpPr>
        <p:spPr>
          <a:xfrm>
            <a:off x="685800" y="4648200"/>
            <a:ext cx="7848600" cy="1905000"/>
          </a:xfrm>
        </p:spPr>
        <p:txBody>
          <a:bodyPr>
            <a:normAutofit/>
          </a:bodyPr>
          <a:lstStyle/>
          <a:p>
            <a:pPr>
              <a:lnSpc>
                <a:spcPct val="100000"/>
              </a:lnSpc>
            </a:pPr>
            <a:r>
              <a:rPr lang="ru-RU" sz="1400" dirty="0"/>
              <a:t>Земљиште се као површински слој Земљине коре веома</a:t>
            </a:r>
            <a:r>
              <a:rPr lang="sr-Latn-RS" sz="1400" dirty="0"/>
              <a:t> </a:t>
            </a:r>
            <a:r>
              <a:rPr lang="ru-RU" sz="1400" dirty="0"/>
              <a:t>споро ствара и обнавља. Због тога је посебно важно</a:t>
            </a:r>
            <a:r>
              <a:rPr lang="sr-Latn-RS" sz="1400" dirty="0"/>
              <a:t> </a:t>
            </a:r>
            <a:r>
              <a:rPr lang="ru-RU" sz="1400" dirty="0"/>
              <a:t>водити рачуна где се одлаже смеће и радиоактивни</a:t>
            </a:r>
            <a:r>
              <a:rPr lang="sr-Latn-RS" sz="1400" dirty="0"/>
              <a:t> </a:t>
            </a:r>
            <a:r>
              <a:rPr lang="ru-RU" sz="1400" dirty="0"/>
              <a:t>отпад. Да земљиште не би било загађено, мора се водити</a:t>
            </a:r>
            <a:r>
              <a:rPr lang="sr-Latn-RS" sz="1400" dirty="0"/>
              <a:t> </a:t>
            </a:r>
            <a:r>
              <a:rPr lang="ru-RU" sz="1400" dirty="0"/>
              <a:t>рачуна о чистоћи ваздуха и воде. Супстанце које се</a:t>
            </a:r>
            <a:r>
              <a:rPr lang="sr-Latn-RS" sz="1400" dirty="0"/>
              <a:t> </a:t>
            </a:r>
            <a:r>
              <a:rPr lang="ru-RU" sz="1400" dirty="0"/>
              <a:t>користе као пестициди и инсектициди морају се брзо</a:t>
            </a:r>
            <a:r>
              <a:rPr lang="sr-Latn-RS" sz="1400" dirty="0"/>
              <a:t> </a:t>
            </a:r>
            <a:r>
              <a:rPr lang="ru-RU" sz="1400" dirty="0"/>
              <a:t>разлагати на друге, мање опасне супстанце по живи свет.</a:t>
            </a:r>
            <a:r>
              <a:rPr lang="sr-Latn-RS" sz="1400" dirty="0"/>
              <a:t> </a:t>
            </a:r>
            <a:r>
              <a:rPr lang="ru-RU" sz="1400" dirty="0"/>
              <a:t>На основу својстава супстанци, свако постројење хемијске</a:t>
            </a:r>
            <a:r>
              <a:rPr lang="sr-Latn-RS" sz="1400" dirty="0"/>
              <a:t> </a:t>
            </a:r>
            <a:r>
              <a:rPr lang="ru-RU" sz="1400" dirty="0"/>
              <a:t>индустрије треба да поседује правилник о њеном</a:t>
            </a:r>
            <a:r>
              <a:rPr lang="sr-Latn-RS" sz="1400" dirty="0"/>
              <a:t> </a:t>
            </a:r>
            <a:r>
              <a:rPr lang="ru-RU" sz="1400" dirty="0"/>
              <a:t>транспорту, складиштењу и коришћењу. Свака земља</a:t>
            </a:r>
            <a:r>
              <a:rPr lang="sr-Latn-RS" sz="1400" dirty="0"/>
              <a:t> </a:t>
            </a:r>
            <a:r>
              <a:rPr lang="ru-RU" sz="1400" dirty="0"/>
              <a:t>треба да има план заштите животне средине од загађења,</a:t>
            </a:r>
            <a:r>
              <a:rPr lang="sr-Latn-RS" sz="1400" dirty="0"/>
              <a:t> </a:t>
            </a:r>
            <a:r>
              <a:rPr lang="ru-RU" sz="1400" dirty="0"/>
              <a:t>као и правилник о поступању са загађивачима и изворима</a:t>
            </a:r>
            <a:r>
              <a:rPr lang="sr-Latn-RS" sz="1400" dirty="0"/>
              <a:t> </a:t>
            </a:r>
            <a:r>
              <a:rPr lang="ru-RU" sz="1400" dirty="0"/>
              <a:t>загађења.</a:t>
            </a:r>
            <a:endParaRPr lang="sr-Latn-RS" sz="1400" dirty="0"/>
          </a:p>
        </p:txBody>
      </p:sp>
      <p:pic>
        <p:nvPicPr>
          <p:cNvPr id="11266" name="Picture 2" descr="Београд има 500 дивљих депонија | Београд | Novosti.rs">
            <a:extLst>
              <a:ext uri="{FF2B5EF4-FFF2-40B4-BE49-F238E27FC236}">
                <a16:creationId xmlns:a16="http://schemas.microsoft.com/office/drawing/2014/main" xmlns="" id="{53FE8376-6F85-4CE7-A301-77F9713FD5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93" r="907"/>
          <a:stretch/>
        </p:blipFill>
        <p:spPr bwMode="auto">
          <a:xfrm>
            <a:off x="990600" y="304800"/>
            <a:ext cx="73152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66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BD59A-4010-4A5A-8204-6CF18FFF8FC4}"/>
              </a:ext>
            </a:extLst>
          </p:cNvPr>
          <p:cNvSpPr>
            <a:spLocks noGrp="1"/>
          </p:cNvSpPr>
          <p:nvPr>
            <p:ph type="title"/>
          </p:nvPr>
        </p:nvSpPr>
        <p:spPr>
          <a:xfrm>
            <a:off x="762000" y="304800"/>
            <a:ext cx="7315200" cy="685800"/>
          </a:xfrm>
        </p:spPr>
        <p:txBody>
          <a:bodyPr>
            <a:normAutofit fontScale="90000"/>
          </a:bodyPr>
          <a:lstStyle/>
          <a:p>
            <a:r>
              <a:rPr lang="sr-Cyrl-RS" dirty="0"/>
              <a:t>А – УВОД</a:t>
            </a:r>
            <a:endParaRPr lang="sr-Latn-RS" dirty="0"/>
          </a:p>
        </p:txBody>
      </p:sp>
      <p:sp>
        <p:nvSpPr>
          <p:cNvPr id="3" name="Content Placeholder 2">
            <a:extLst>
              <a:ext uri="{FF2B5EF4-FFF2-40B4-BE49-F238E27FC236}">
                <a16:creationId xmlns:a16="http://schemas.microsoft.com/office/drawing/2014/main" xmlns="" id="{52A76114-B1D6-4222-94EE-7EAC3FF7582D}"/>
              </a:ext>
            </a:extLst>
          </p:cNvPr>
          <p:cNvSpPr>
            <a:spLocks noGrp="1"/>
          </p:cNvSpPr>
          <p:nvPr>
            <p:ph idx="1"/>
          </p:nvPr>
        </p:nvSpPr>
        <p:spPr>
          <a:xfrm>
            <a:off x="152400" y="1524000"/>
            <a:ext cx="8610600" cy="3714749"/>
          </a:xfrm>
        </p:spPr>
        <p:txBody>
          <a:bodyPr>
            <a:normAutofit/>
          </a:bodyPr>
          <a:lstStyle/>
          <a:p>
            <a:r>
              <a:rPr lang="ru-RU" dirty="0"/>
              <a:t>Прва импресија након одгледаних анимираних филмова (личне емоције које су уочене током гледања, мисли на које је подстакао филм, тема филма)?</a:t>
            </a:r>
          </a:p>
          <a:p>
            <a:pPr algn="just"/>
            <a:r>
              <a:rPr lang="ru-RU" dirty="0"/>
              <a:t>Која је група или које су групе</a:t>
            </a:r>
            <a:r>
              <a:rPr lang="sr-Latn-RS" dirty="0"/>
              <a:t> (</a:t>
            </a:r>
            <a:r>
              <a:rPr lang="ru-RU" dirty="0"/>
              <a:t>уколико се сматра да их је више</a:t>
            </a:r>
            <a:r>
              <a:rPr lang="sr-Latn-RS" dirty="0"/>
              <a:t>) </a:t>
            </a:r>
            <a:r>
              <a:rPr lang="ru-RU" dirty="0"/>
              <a:t>светског становништва</a:t>
            </a:r>
            <a:r>
              <a:rPr lang="sr-Latn-RS" dirty="0"/>
              <a:t> </a:t>
            </a:r>
            <a:r>
              <a:rPr lang="ru-RU" dirty="0"/>
              <a:t>кој</a:t>
            </a:r>
            <a:r>
              <a:rPr lang="sr-Latn-RS" dirty="0"/>
              <a:t>e </a:t>
            </a:r>
            <a:r>
              <a:rPr lang="ru-RU" dirty="0"/>
              <a:t>су највише угрожене начином понашања према природи и њеним ресурсима? Ко би могао и требао да допринесе како би се овакво понашање према природи променило? Како би требало да се промени однос човека према природи? </a:t>
            </a:r>
            <a:endParaRPr lang="sr-Latn-RS" dirty="0"/>
          </a:p>
        </p:txBody>
      </p:sp>
      <p:sp>
        <p:nvSpPr>
          <p:cNvPr id="4" name="TextBox 3">
            <a:extLst>
              <a:ext uri="{FF2B5EF4-FFF2-40B4-BE49-F238E27FC236}">
                <a16:creationId xmlns:a16="http://schemas.microsoft.com/office/drawing/2014/main" xmlns="" id="{F6329F67-9EBB-42F2-BE78-931EF5E4BAB9}"/>
              </a:ext>
            </a:extLst>
          </p:cNvPr>
          <p:cNvSpPr txBox="1"/>
          <p:nvPr/>
        </p:nvSpPr>
        <p:spPr>
          <a:xfrm>
            <a:off x="381000" y="990600"/>
            <a:ext cx="2590800" cy="461665"/>
          </a:xfrm>
          <a:prstGeom prst="rect">
            <a:avLst/>
          </a:prstGeom>
          <a:noFill/>
        </p:spPr>
        <p:txBody>
          <a:bodyPr wrap="square" rtlCol="0">
            <a:spAutoFit/>
          </a:bodyPr>
          <a:lstStyle/>
          <a:p>
            <a:r>
              <a:rPr lang="ru-RU" sz="2400" dirty="0"/>
              <a:t>ПИТАЊА:</a:t>
            </a:r>
          </a:p>
        </p:txBody>
      </p:sp>
      <p:pic>
        <p:nvPicPr>
          <p:cNvPr id="5" name="Online Media 4" title="Pogledajte ironiju o naￅﾡem uticaju na planetu - crtani film">
            <a:hlinkClick r:id="" action="ppaction://media"/>
            <a:extLst>
              <a:ext uri="{FF2B5EF4-FFF2-40B4-BE49-F238E27FC236}">
                <a16:creationId xmlns:a16="http://schemas.microsoft.com/office/drawing/2014/main" xmlns="" id="{C63D9E12-1DC2-4EC6-900A-830A7B377971}"/>
              </a:ext>
            </a:extLst>
          </p:cNvPr>
          <p:cNvPicPr>
            <a:picLocks noRot="1" noChangeAspect="1"/>
          </p:cNvPicPr>
          <p:nvPr>
            <a:videoFile r:link="rId1"/>
          </p:nvPr>
        </p:nvPicPr>
        <p:blipFill>
          <a:blip r:embed="rId4"/>
          <a:stretch>
            <a:fillRect/>
          </a:stretch>
        </p:blipFill>
        <p:spPr>
          <a:xfrm>
            <a:off x="533400" y="4343400"/>
            <a:ext cx="3928534" cy="2209800"/>
          </a:xfrm>
          <a:prstGeom prst="rect">
            <a:avLst/>
          </a:prstGeom>
        </p:spPr>
      </p:pic>
      <p:pic>
        <p:nvPicPr>
          <p:cNvPr id="9" name="Online Media 8" title="Wake Up Call  / Steve Cutts / Gaia Foundation HD">
            <a:hlinkClick r:id="" action="ppaction://media"/>
            <a:extLst>
              <a:ext uri="{FF2B5EF4-FFF2-40B4-BE49-F238E27FC236}">
                <a16:creationId xmlns:a16="http://schemas.microsoft.com/office/drawing/2014/main" xmlns="" id="{15B5B2BB-AF5B-43D8-AE81-40B23496E4E5}"/>
              </a:ext>
            </a:extLst>
          </p:cNvPr>
          <p:cNvPicPr>
            <a:picLocks noRot="1" noChangeAspect="1"/>
          </p:cNvPicPr>
          <p:nvPr>
            <a:videoFile r:link="rId2"/>
          </p:nvPr>
        </p:nvPicPr>
        <p:blipFill>
          <a:blip r:embed="rId5"/>
          <a:stretch>
            <a:fillRect/>
          </a:stretch>
        </p:blipFill>
        <p:spPr>
          <a:xfrm>
            <a:off x="4648200" y="4343400"/>
            <a:ext cx="3962400" cy="2185987"/>
          </a:xfrm>
          <a:prstGeom prst="rect">
            <a:avLst/>
          </a:prstGeom>
        </p:spPr>
      </p:pic>
    </p:spTree>
    <p:extLst>
      <p:ext uri="{BB962C8B-B14F-4D97-AF65-F5344CB8AC3E}">
        <p14:creationId xmlns:p14="http://schemas.microsoft.com/office/powerpoint/2010/main" val="130302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xmlns="" id="{C2C031AA-E1C0-41CC-ABC3-5CD5D3C67B44}"/>
              </a:ext>
            </a:extLst>
          </p:cNvPr>
          <p:cNvSpPr>
            <a:spLocks noGrp="1"/>
          </p:cNvSpPr>
          <p:nvPr>
            <p:ph idx="1"/>
          </p:nvPr>
        </p:nvSpPr>
        <p:spPr>
          <a:xfrm>
            <a:off x="914400" y="4191000"/>
            <a:ext cx="7391400" cy="2133600"/>
          </a:xfrm>
        </p:spPr>
        <p:txBody>
          <a:bodyPr anchor="ctr">
            <a:normAutofit/>
          </a:bodyPr>
          <a:lstStyle/>
          <a:p>
            <a:pPr marL="36900" indent="0">
              <a:buNone/>
            </a:pPr>
            <a:endParaRPr lang="ru-RU" dirty="0"/>
          </a:p>
          <a:p>
            <a:pPr marL="36900" indent="0">
              <a:buNone/>
            </a:pPr>
            <a:endParaRPr lang="ru-RU" dirty="0"/>
          </a:p>
          <a:p>
            <a:pPr marL="36900" indent="0">
              <a:buNone/>
            </a:pPr>
            <a:endParaRPr lang="ru-RU" dirty="0"/>
          </a:p>
        </p:txBody>
      </p:sp>
      <p:sp>
        <p:nvSpPr>
          <p:cNvPr id="4" name="Pravougaonik 3">
            <a:extLst>
              <a:ext uri="{FF2B5EF4-FFF2-40B4-BE49-F238E27FC236}">
                <a16:creationId xmlns:a16="http://schemas.microsoft.com/office/drawing/2014/main" xmlns="" id="{B1FF429B-16B0-44EC-ADAA-4A412D2FC6AC}"/>
              </a:ext>
            </a:extLst>
          </p:cNvPr>
          <p:cNvSpPr/>
          <p:nvPr/>
        </p:nvSpPr>
        <p:spPr>
          <a:xfrm>
            <a:off x="570672" y="4953000"/>
            <a:ext cx="7963728" cy="923330"/>
          </a:xfrm>
          <a:prstGeom prst="rect">
            <a:avLst/>
          </a:prstGeom>
        </p:spPr>
        <p:txBody>
          <a:bodyPr wrap="square">
            <a:spAutoFit/>
          </a:bodyPr>
          <a:lstStyle/>
          <a:p>
            <a:pPr marL="36900" indent="0" algn="ctr">
              <a:buNone/>
            </a:pPr>
            <a:r>
              <a:rPr lang="ru-RU" dirty="0"/>
              <a:t>Да би смо умели правилно</a:t>
            </a:r>
            <a:r>
              <a:rPr lang="sr-Latn-RS" dirty="0"/>
              <a:t> </a:t>
            </a:r>
            <a:r>
              <a:rPr lang="ru-RU" dirty="0"/>
              <a:t>да рукујемо супстанцама усвакодневном животу,</a:t>
            </a:r>
            <a:r>
              <a:rPr lang="sr-Latn-RS" dirty="0"/>
              <a:t> </a:t>
            </a:r>
            <a:r>
              <a:rPr lang="ru-RU" dirty="0"/>
              <a:t>морамо да знамо њихова</a:t>
            </a:r>
            <a:r>
              <a:rPr lang="sr-Latn-RS" dirty="0"/>
              <a:t> </a:t>
            </a:r>
            <a:r>
              <a:rPr lang="ru-RU" dirty="0"/>
              <a:t>својства. На слици приказане</a:t>
            </a:r>
            <a:r>
              <a:rPr lang="sr-Latn-RS" dirty="0"/>
              <a:t> </a:t>
            </a:r>
            <a:r>
              <a:rPr lang="ru-RU" dirty="0"/>
              <a:t>су ознаке које се могу наћи</a:t>
            </a:r>
            <a:r>
              <a:rPr lang="sr-Latn-RS" dirty="0"/>
              <a:t> </a:t>
            </a:r>
            <a:r>
              <a:rPr lang="ru-RU" dirty="0"/>
              <a:t>на пластичној амбалажи и</a:t>
            </a:r>
            <a:r>
              <a:rPr lang="sr-Latn-RS" dirty="0"/>
              <a:t> </a:t>
            </a:r>
            <a:r>
              <a:rPr lang="ru-RU" dirty="0"/>
              <a:t>наведено је њихово значење.</a:t>
            </a:r>
            <a:endParaRPr lang="sr-Latn-RS" dirty="0"/>
          </a:p>
        </p:txBody>
      </p:sp>
      <p:pic>
        <p:nvPicPr>
          <p:cNvPr id="6" name="Picture 4" descr="Opismeni Se – Nauči Da čitaš Oznake Na Ambalaži I Proizvodima ...">
            <a:extLst>
              <a:ext uri="{FF2B5EF4-FFF2-40B4-BE49-F238E27FC236}">
                <a16:creationId xmlns:a16="http://schemas.microsoft.com/office/drawing/2014/main" xmlns="" id="{EF4B9EF5-4E6D-4D95-B5B2-1EC3D48D2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962900" cy="359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DA048-DE98-48E2-8ECE-F888DA3604E6}"/>
              </a:ext>
            </a:extLst>
          </p:cNvPr>
          <p:cNvSpPr>
            <a:spLocks noGrp="1"/>
          </p:cNvSpPr>
          <p:nvPr>
            <p:ph type="title"/>
          </p:nvPr>
        </p:nvSpPr>
        <p:spPr>
          <a:xfrm>
            <a:off x="609600" y="381000"/>
            <a:ext cx="8153400" cy="1257300"/>
          </a:xfrm>
        </p:spPr>
        <p:txBody>
          <a:bodyPr>
            <a:normAutofit/>
          </a:bodyPr>
          <a:lstStyle/>
          <a:p>
            <a:pPr>
              <a:lnSpc>
                <a:spcPct val="90000"/>
              </a:lnSpc>
            </a:pPr>
            <a:r>
              <a:rPr lang="sr-Cyrl-RS" dirty="0"/>
              <a:t>Заштита ваздуха од загађења</a:t>
            </a:r>
            <a:endParaRPr lang="sr-Latn-RS" dirty="0"/>
          </a:p>
        </p:txBody>
      </p:sp>
      <p:pic>
        <p:nvPicPr>
          <p:cNvPr id="1026" name="Picture 2" descr="NAUČNICI TVRDE: Zagađenje vazduha &quot;škodi inteligenciji&quot; | Zdravlje ...">
            <a:extLst>
              <a:ext uri="{FF2B5EF4-FFF2-40B4-BE49-F238E27FC236}">
                <a16:creationId xmlns:a16="http://schemas.microsoft.com/office/drawing/2014/main" xmlns="" id="{3220E045-790A-473E-AA91-5189E10C97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17" r="10338"/>
          <a:stretch/>
        </p:blipFill>
        <p:spPr bwMode="auto">
          <a:xfrm>
            <a:off x="785070" y="2129667"/>
            <a:ext cx="3049098" cy="32580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2923424F-23B1-427D-8E3E-B328E340241D}"/>
              </a:ext>
            </a:extLst>
          </p:cNvPr>
          <p:cNvSpPr>
            <a:spLocks noGrp="1"/>
          </p:cNvSpPr>
          <p:nvPr>
            <p:ph idx="1"/>
          </p:nvPr>
        </p:nvSpPr>
        <p:spPr>
          <a:xfrm>
            <a:off x="4292146" y="1447800"/>
            <a:ext cx="4547054" cy="5105399"/>
          </a:xfrm>
        </p:spPr>
        <p:txBody>
          <a:bodyPr anchor="ctr">
            <a:normAutofit/>
          </a:bodyPr>
          <a:lstStyle/>
          <a:p>
            <a:pPr>
              <a:lnSpc>
                <a:spcPct val="100000"/>
              </a:lnSpc>
            </a:pPr>
            <a:r>
              <a:rPr lang="sr-Cyrl-RS" sz="1600" dirty="0"/>
              <a:t>Стварна заштита  ваздуха од загађења значи да у ваздух не треба уностити никакве супстанце које би измениле његов састав у односу на природни.</a:t>
            </a:r>
            <a:endParaRPr lang="sr-Latn-RS" sz="1600" dirty="0"/>
          </a:p>
          <a:p>
            <a:pPr>
              <a:lnSpc>
                <a:spcPct val="100000"/>
              </a:lnSpc>
            </a:pPr>
            <a:r>
              <a:rPr lang="sr-Cyrl-RS" sz="1600" u="sng" dirty="0">
                <a:effectLst/>
              </a:rPr>
              <a:t>Смањење концентрације разблажењем</a:t>
            </a:r>
            <a:r>
              <a:rPr lang="sr-Latn-RS" sz="1600" u="sng" dirty="0">
                <a:effectLst/>
              </a:rPr>
              <a:t>.</a:t>
            </a:r>
            <a:r>
              <a:rPr lang="sr-Cyrl-RS" sz="1600" u="sng" dirty="0"/>
              <a:t> </a:t>
            </a:r>
            <a:r>
              <a:rPr lang="sr-Cyrl-RS" sz="1600" dirty="0"/>
              <a:t>То није могуће јер се још не располаже свим потребним знањима за нове технологије. Један од начина непосредне заштите  људи у околини великих извора загађења ваздуха и смањивање концентрације загађујућих супстанци  на ужем простору је њихову разблажовање. Граде се високи димњаци, чак и до 300 </a:t>
            </a:r>
            <a:r>
              <a:rPr lang="sr-Latn-RS" sz="1600" dirty="0"/>
              <a:t>m</a:t>
            </a:r>
            <a:r>
              <a:rPr lang="sr-Cyrl-RS" sz="1600" dirty="0"/>
              <a:t>, из којих се штетни гасови уносе у више слојеве ваздиха, који непрекидно струји, тиме се разблажује концентрација загађујућих супстанци у диму, јер се мешају са великом количином ваздуха. </a:t>
            </a:r>
            <a:endParaRPr lang="sr-Latn-RS" sz="1600" dirty="0"/>
          </a:p>
        </p:txBody>
      </p:sp>
    </p:spTree>
    <p:extLst>
      <p:ext uri="{BB962C8B-B14F-4D97-AF65-F5344CB8AC3E}">
        <p14:creationId xmlns:p14="http://schemas.microsoft.com/office/powerpoint/2010/main" val="423376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28FF94E-DCCC-4028-BC72-76A3909B6860}"/>
              </a:ext>
            </a:extLst>
          </p:cNvPr>
          <p:cNvPicPr>
            <a:picLocks noChangeAspect="1"/>
          </p:cNvPicPr>
          <p:nvPr/>
        </p:nvPicPr>
        <p:blipFill rotWithShape="1">
          <a:blip r:embed="rId3"/>
          <a:srcRect l="29344" t="30660" r="32900" b="24180"/>
          <a:stretch/>
        </p:blipFill>
        <p:spPr>
          <a:xfrm>
            <a:off x="228600" y="228600"/>
            <a:ext cx="5867400" cy="3947632"/>
          </a:xfrm>
          <a:prstGeom prst="rect">
            <a:avLst/>
          </a:prstGeom>
        </p:spPr>
      </p:pic>
      <p:sp>
        <p:nvSpPr>
          <p:cNvPr id="3" name="Content Placeholder 2">
            <a:extLst>
              <a:ext uri="{FF2B5EF4-FFF2-40B4-BE49-F238E27FC236}">
                <a16:creationId xmlns:a16="http://schemas.microsoft.com/office/drawing/2014/main" xmlns="" id="{2D023317-A322-45C9-8583-1D6EEFD9713D}"/>
              </a:ext>
            </a:extLst>
          </p:cNvPr>
          <p:cNvSpPr>
            <a:spLocks noGrp="1"/>
          </p:cNvSpPr>
          <p:nvPr>
            <p:ph idx="1"/>
          </p:nvPr>
        </p:nvSpPr>
        <p:spPr>
          <a:xfrm>
            <a:off x="304800" y="4495800"/>
            <a:ext cx="8610600" cy="2096471"/>
          </a:xfrm>
        </p:spPr>
        <p:txBody>
          <a:bodyPr anchor="ctr">
            <a:normAutofit lnSpcReduction="10000"/>
          </a:bodyPr>
          <a:lstStyle/>
          <a:p>
            <a:pPr>
              <a:lnSpc>
                <a:spcPct val="100000"/>
              </a:lnSpc>
            </a:pPr>
            <a:r>
              <a:rPr lang="sr-Cyrl-RS" sz="1800" u="sng" dirty="0"/>
              <a:t>Заштита ваздуха од загађивања ваздуха помоћу филтера</a:t>
            </a:r>
            <a:r>
              <a:rPr lang="sr-Cyrl-RS" sz="1800" dirty="0"/>
              <a:t>. Данас се за уклањање честица из отпадних гасова, из ложишта или других извора где је температура висока, користе електрофилтре. Честице у непречишћеном гасу, при проласку кроз електрофилатар, због поседовања електростатичког наелектрисања крећу се ка супротно наелектрисаној електроди. На њој се задржавају и када слој постигне потребну дебљину, спуштају се у кош због сопствене тежине. Сакупљени, чврсти отпадни материјал депонује или, што је много повољније, користи као сировина за друге произвиде.</a:t>
            </a:r>
            <a:endParaRPr lang="sr-Latn-RS" sz="1800" dirty="0"/>
          </a:p>
        </p:txBody>
      </p:sp>
    </p:spTree>
    <p:extLst>
      <p:ext uri="{BB962C8B-B14F-4D97-AF65-F5344CB8AC3E}">
        <p14:creationId xmlns:p14="http://schemas.microsoft.com/office/powerpoint/2010/main" val="1030807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D7FBC1-F841-4406-8C8A-A4944B9A9B2F}"/>
              </a:ext>
            </a:extLst>
          </p:cNvPr>
          <p:cNvSpPr>
            <a:spLocks noGrp="1"/>
          </p:cNvSpPr>
          <p:nvPr>
            <p:ph idx="1"/>
          </p:nvPr>
        </p:nvSpPr>
        <p:spPr>
          <a:xfrm>
            <a:off x="304800" y="762000"/>
            <a:ext cx="4540250" cy="5029200"/>
          </a:xfrm>
        </p:spPr>
        <p:txBody>
          <a:bodyPr anchor="ctr">
            <a:normAutofit/>
          </a:bodyPr>
          <a:lstStyle/>
          <a:p>
            <a:pPr>
              <a:lnSpc>
                <a:spcPct val="100000"/>
              </a:lnSpc>
            </a:pPr>
            <a:r>
              <a:rPr lang="sr-Cyrl-RS" sz="1600" u="sng" dirty="0"/>
              <a:t>Билошке мере заштите ваздуха</a:t>
            </a:r>
            <a:r>
              <a:rPr lang="sr-Cyrl-RS" sz="1600" dirty="0"/>
              <a:t>. У процесу таложења загађујућих супстанци из ваздуха биљке имају знантну улогу. Зато је повећавање зелене површине, на сваком месту, двоструко корисно тј. мање је загађујућих супстанци, а више кисеоника.</a:t>
            </a:r>
          </a:p>
          <a:p>
            <a:pPr>
              <a:lnSpc>
                <a:spcPct val="100000"/>
              </a:lnSpc>
            </a:pPr>
            <a:r>
              <a:rPr lang="sr-Cyrl-RS" sz="1600" u="sng" dirty="0"/>
              <a:t>Смањење загађивања избором горива и сировина</a:t>
            </a:r>
            <a:r>
              <a:rPr lang="sr-Cyrl-RS" sz="1600" dirty="0"/>
              <a:t>. Ако се уместо угља са 2% сумпора користи угаљ са 0,5% сумпора, чиме се смањује загађеност. Чврста горива, или течна говора, замењује најчистијим горивом – земним гасовима. Исти принцип важи и за остале сировине, односно руде. Такође, можемо производити безоловни безин како би се смањила концентраја олова у ваздуху.</a:t>
            </a:r>
          </a:p>
          <a:p>
            <a:pPr>
              <a:lnSpc>
                <a:spcPct val="100000"/>
              </a:lnSpc>
            </a:pPr>
            <a:endParaRPr lang="sr-Latn-RS" sz="1600" dirty="0"/>
          </a:p>
        </p:txBody>
      </p:sp>
      <p:pic>
        <p:nvPicPr>
          <p:cNvPr id="2050" name="Picture 2" descr="VELIKA AKCIJA ADRIJA MEDIJA GRUPE I DM DROGERIE MARKTA: kako da ...">
            <a:extLst>
              <a:ext uri="{FF2B5EF4-FFF2-40B4-BE49-F238E27FC236}">
                <a16:creationId xmlns:a16="http://schemas.microsoft.com/office/drawing/2014/main" xmlns="" id="{3D5891E6-E015-40C4-9DDE-0B13EE700D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27" r="18036" b="-1"/>
          <a:stretch/>
        </p:blipFill>
        <p:spPr bwMode="auto">
          <a:xfrm>
            <a:off x="5299920" y="2132822"/>
            <a:ext cx="3049098"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7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82BC4A-BCDB-4474-AB19-DC42E193B563}"/>
              </a:ext>
            </a:extLst>
          </p:cNvPr>
          <p:cNvSpPr>
            <a:spLocks noGrp="1"/>
          </p:cNvSpPr>
          <p:nvPr>
            <p:ph type="title"/>
          </p:nvPr>
        </p:nvSpPr>
        <p:spPr>
          <a:xfrm>
            <a:off x="838200" y="228600"/>
            <a:ext cx="7849053" cy="924648"/>
          </a:xfrm>
        </p:spPr>
        <p:txBody>
          <a:bodyPr>
            <a:normAutofit/>
          </a:bodyPr>
          <a:lstStyle/>
          <a:p>
            <a:pPr algn="l"/>
            <a:r>
              <a:rPr lang="sr-Cyrl-RS" sz="2600" dirty="0"/>
              <a:t>Заштита земљишта од загађења</a:t>
            </a:r>
            <a:endParaRPr lang="sr-Latn-RS" sz="2600" dirty="0"/>
          </a:p>
        </p:txBody>
      </p:sp>
      <p:sp>
        <p:nvSpPr>
          <p:cNvPr id="3" name="Content Placeholder 2">
            <a:extLst>
              <a:ext uri="{FF2B5EF4-FFF2-40B4-BE49-F238E27FC236}">
                <a16:creationId xmlns:a16="http://schemas.microsoft.com/office/drawing/2014/main" xmlns="" id="{E99FA78F-AF77-426A-A22D-42A275B83C2B}"/>
              </a:ext>
            </a:extLst>
          </p:cNvPr>
          <p:cNvSpPr>
            <a:spLocks noGrp="1"/>
          </p:cNvSpPr>
          <p:nvPr>
            <p:ph idx="1"/>
          </p:nvPr>
        </p:nvSpPr>
        <p:spPr>
          <a:xfrm>
            <a:off x="5334000" y="1447800"/>
            <a:ext cx="3505200" cy="4724400"/>
          </a:xfrm>
        </p:spPr>
        <p:txBody>
          <a:bodyPr>
            <a:normAutofit fontScale="92500" lnSpcReduction="10000"/>
          </a:bodyPr>
          <a:lstStyle/>
          <a:p>
            <a:pPr>
              <a:lnSpc>
                <a:spcPct val="100000"/>
              </a:lnSpc>
            </a:pPr>
            <a:r>
              <a:rPr lang="sr-Cyrl-RS" sz="1600" dirty="0"/>
              <a:t>Да би се земљиште заштитило од загађујућих супстанци, морају се знати извори загађивања, количине загађујућих материја и њихово штетно дејство. На основу ових елемената загађујуће  материје могу се класификовати на различите начине, а најчешћа је подела према пореклу. Отпаци органског порекла; отпаци неорганских, несагоривих супстанци (стакло, метал, камен, керамика); отпаси сагоривих супстанци (шљака, пепо, згура); ислужени, одбачени кабасти шредмети (намештај, бела техника, аутомобили); чврсти отпаци хемијске индустрије (боја, детерџенти, разна хемијска средства и експлозив); отпаци из процеса пречишћавања (муљ, разни талози)...</a:t>
            </a:r>
          </a:p>
        </p:txBody>
      </p:sp>
      <p:pic>
        <p:nvPicPr>
          <p:cNvPr id="3076" name="Picture 4" descr="Zagadjenje zemljista - UCINIMO DA SRBIJA DISE">
            <a:extLst>
              <a:ext uri="{FF2B5EF4-FFF2-40B4-BE49-F238E27FC236}">
                <a16:creationId xmlns:a16="http://schemas.microsoft.com/office/drawing/2014/main" xmlns="" id="{D5796B24-9F8F-498A-ACF8-E6BABE4884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304800" y="1828800"/>
            <a:ext cx="4974888" cy="374360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Zagadjenje zemljista - UCINIMO DA SRBIJA DISE">
            <a:extLst>
              <a:ext uri="{FF2B5EF4-FFF2-40B4-BE49-F238E27FC236}">
                <a16:creationId xmlns:a16="http://schemas.microsoft.com/office/drawing/2014/main" xmlns="" id="{B27D2506-ED9C-47B8-B78D-76396C6E800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Tree>
    <p:extLst>
      <p:ext uri="{BB962C8B-B14F-4D97-AF65-F5344CB8AC3E}">
        <p14:creationId xmlns:p14="http://schemas.microsoft.com/office/powerpoint/2010/main" val="624215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8B1365A-D0CF-4262-9A42-21112BE069D3}"/>
              </a:ext>
            </a:extLst>
          </p:cNvPr>
          <p:cNvSpPr>
            <a:spLocks noGrp="1"/>
          </p:cNvSpPr>
          <p:nvPr>
            <p:ph idx="1"/>
          </p:nvPr>
        </p:nvSpPr>
        <p:spPr>
          <a:xfrm>
            <a:off x="228600" y="3886200"/>
            <a:ext cx="8458200" cy="2743200"/>
          </a:xfrm>
        </p:spPr>
        <p:txBody>
          <a:bodyPr anchor="ctr">
            <a:normAutofit/>
          </a:bodyPr>
          <a:lstStyle/>
          <a:p>
            <a:pPr>
              <a:lnSpc>
                <a:spcPct val="100000"/>
              </a:lnSpc>
            </a:pPr>
            <a:r>
              <a:rPr lang="sr-Cyrl-RS" sz="1600" u="sng" dirty="0"/>
              <a:t>Обрада индустријских отпадака</a:t>
            </a:r>
            <a:r>
              <a:rPr lang="sr-Cyrl-RS" sz="1600" dirty="0"/>
              <a:t>. Многе индустрије имају отпатке који настају при нормалној производњи, постоје и они</a:t>
            </a:r>
            <a:r>
              <a:rPr lang="sr-Latn-RS" sz="1600" dirty="0"/>
              <a:t> </a:t>
            </a:r>
            <a:r>
              <a:rPr lang="sr-Cyrl-RS" sz="1600" dirty="0"/>
              <a:t>који настају због коришћења огромних количина угља, нафте, земног гаса. Постоје индустије чији се отпаци могу обрадити и корисно послужити или самој индустрији или неком другом погону. У фабрикама стакала остаје већа количина кречног материјала која може да се користи за смањење киселости киселих земљишта. У високим пећима остаје велика количина Томасове згуре, која се такође користи за неутрализацију земљишта, као и за уношење фосфора и неких других елеменаа који су потребни земљишту, односно биљкама.</a:t>
            </a:r>
            <a:endParaRPr lang="sr-Latn-RS" sz="1600" dirty="0"/>
          </a:p>
        </p:txBody>
      </p:sp>
      <p:pic>
        <p:nvPicPr>
          <p:cNvPr id="4100" name="Picture 4" descr="Otrovni otpad pod nogama Tuzlaka – Recite Slobodno – Niste Sami!">
            <a:extLst>
              <a:ext uri="{FF2B5EF4-FFF2-40B4-BE49-F238E27FC236}">
                <a16:creationId xmlns:a16="http://schemas.microsoft.com/office/drawing/2014/main" xmlns="" id="{E9546133-F877-4858-BEEB-7673EAC527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 y="381000"/>
            <a:ext cx="7315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7E95EE1-4230-45BC-A058-5B02B08894B6}"/>
              </a:ext>
            </a:extLst>
          </p:cNvPr>
          <p:cNvSpPr/>
          <p:nvPr/>
        </p:nvSpPr>
        <p:spPr>
          <a:xfrm>
            <a:off x="4417951" y="3244334"/>
            <a:ext cx="184731" cy="369332"/>
          </a:xfrm>
          <a:prstGeom prst="rect">
            <a:avLst/>
          </a:prstGeom>
        </p:spPr>
        <p:txBody>
          <a:bodyPr wrap="none">
            <a:spAutoFit/>
          </a:bodyPr>
          <a:lstStyle/>
          <a:p>
            <a:endParaRPr lang="sr-Latn-RS" dirty="0"/>
          </a:p>
        </p:txBody>
      </p:sp>
    </p:spTree>
    <p:extLst>
      <p:ext uri="{BB962C8B-B14F-4D97-AF65-F5344CB8AC3E}">
        <p14:creationId xmlns:p14="http://schemas.microsoft.com/office/powerpoint/2010/main" val="213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65FA9-3889-45A0-82FA-3048D0E2C467}"/>
              </a:ext>
            </a:extLst>
          </p:cNvPr>
          <p:cNvSpPr>
            <a:spLocks noGrp="1"/>
          </p:cNvSpPr>
          <p:nvPr>
            <p:ph type="title"/>
          </p:nvPr>
        </p:nvSpPr>
        <p:spPr>
          <a:xfrm>
            <a:off x="609600" y="152400"/>
            <a:ext cx="7765321" cy="1257300"/>
          </a:xfrm>
        </p:spPr>
        <p:txBody>
          <a:bodyPr>
            <a:normAutofit/>
          </a:bodyPr>
          <a:lstStyle/>
          <a:p>
            <a:r>
              <a:rPr lang="sr-Cyrl-RS" dirty="0"/>
              <a:t>Заштита вода од загађења</a:t>
            </a:r>
            <a:endParaRPr lang="sr-Latn-RS" dirty="0"/>
          </a:p>
        </p:txBody>
      </p:sp>
      <p:sp>
        <p:nvSpPr>
          <p:cNvPr id="3" name="Content Placeholder 2">
            <a:extLst>
              <a:ext uri="{FF2B5EF4-FFF2-40B4-BE49-F238E27FC236}">
                <a16:creationId xmlns:a16="http://schemas.microsoft.com/office/drawing/2014/main" xmlns="" id="{B1E2C223-6034-437F-B6B3-40E8A99DD2CF}"/>
              </a:ext>
            </a:extLst>
          </p:cNvPr>
          <p:cNvSpPr>
            <a:spLocks noGrp="1"/>
          </p:cNvSpPr>
          <p:nvPr>
            <p:ph idx="1"/>
          </p:nvPr>
        </p:nvSpPr>
        <p:spPr>
          <a:xfrm>
            <a:off x="228600" y="1676400"/>
            <a:ext cx="4419600" cy="4724400"/>
          </a:xfrm>
        </p:spPr>
        <p:txBody>
          <a:bodyPr anchor="ctr">
            <a:normAutofit/>
          </a:bodyPr>
          <a:lstStyle/>
          <a:p>
            <a:pPr>
              <a:lnSpc>
                <a:spcPct val="100000"/>
              </a:lnSpc>
            </a:pPr>
            <a:r>
              <a:rPr lang="sr-Cyrl-RS" sz="1800" dirty="0"/>
              <a:t>Загађење воде је контаминација водених система путем директног или индиректног  испуштања штетних супстанци у воду, без адекватног третмана за њихово уклањање. Мере заштите вода обухватај пр</a:t>
            </a:r>
            <a:r>
              <a:rPr lang="ru-RU" sz="1800" dirty="0"/>
              <a:t>ечишћавање одпадних материјала, који настају при људским активностима зависи углавном о културном, социјалном и техничком нивоу неке заједнице. Градња канализационих система, којима се прикупљају одпадне воде и изградња уређаја за пречишћавање одпадних вода, долази из потребе за очувањем здравља и заштите природне околине. </a:t>
            </a:r>
          </a:p>
        </p:txBody>
      </p:sp>
      <p:pic>
        <p:nvPicPr>
          <p:cNvPr id="9218" name="Picture 2" descr="eKapija | I tečnost se može reciklirati - Otpadne vode ...">
            <a:extLst>
              <a:ext uri="{FF2B5EF4-FFF2-40B4-BE49-F238E27FC236}">
                <a16:creationId xmlns:a16="http://schemas.microsoft.com/office/drawing/2014/main" xmlns="" id="{74DE1671-18B6-4680-A5C8-491340DC93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3000" y="3581400"/>
            <a:ext cx="396240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63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CD066C0-661B-4FD1-9BD0-D3A3DF83FBA0}"/>
              </a:ext>
            </a:extLst>
          </p:cNvPr>
          <p:cNvSpPr>
            <a:spLocks noGrp="1"/>
          </p:cNvSpPr>
          <p:nvPr>
            <p:ph idx="1"/>
          </p:nvPr>
        </p:nvSpPr>
        <p:spPr>
          <a:xfrm>
            <a:off x="152400" y="685800"/>
            <a:ext cx="3581400" cy="5334000"/>
          </a:xfrm>
        </p:spPr>
        <p:txBody>
          <a:bodyPr>
            <a:normAutofit fontScale="92500" lnSpcReduction="10000"/>
          </a:bodyPr>
          <a:lstStyle/>
          <a:p>
            <a:pPr>
              <a:lnSpc>
                <a:spcPct val="100000"/>
              </a:lnSpc>
            </a:pPr>
            <a:r>
              <a:rPr lang="ru-RU" sz="1800" dirty="0"/>
              <a:t>Прављење канала и разних објеката за снабдевање плитком водом, за наводњавање као и за пречишћавање и одвођење одпадних вода смањујемо количину загађујућих супстанци. Такође потребно је да се развија свест о штетног утицаја отпадних вода као и решавању одпадних вода, јер је квалитет воде веома важан за опстанак живог света. Да би се вода сачувала мора се доста водити рачуна о управљању одпадним водама. Такође један од начина којим можемо да заштитимо воду јесте и рационално коришћење, заштита самих  изворишта воде, планирање и постављање депонија даље од водотокова</a:t>
            </a:r>
            <a:endParaRPr lang="sr-Latn-RS" sz="1800" dirty="0"/>
          </a:p>
        </p:txBody>
      </p:sp>
      <p:pic>
        <p:nvPicPr>
          <p:cNvPr id="10246" name="Picture 6">
            <a:extLst>
              <a:ext uri="{FF2B5EF4-FFF2-40B4-BE49-F238E27FC236}">
                <a16:creationId xmlns:a16="http://schemas.microsoft.com/office/drawing/2014/main" xmlns="" id="{A8B4F6C5-1067-4444-A397-6E869BAE33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86200" y="838200"/>
            <a:ext cx="4974888" cy="487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066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xmlns="" id="{4F33B0E6-A047-4D37-AA19-F216AAD28598}"/>
              </a:ext>
            </a:extLst>
          </p:cNvPr>
          <p:cNvSpPr>
            <a:spLocks noGrp="1"/>
          </p:cNvSpPr>
          <p:nvPr>
            <p:ph idx="1"/>
          </p:nvPr>
        </p:nvSpPr>
        <p:spPr>
          <a:xfrm>
            <a:off x="381000" y="4572000"/>
            <a:ext cx="8261626" cy="2064026"/>
          </a:xfrm>
        </p:spPr>
        <p:txBody>
          <a:bodyPr>
            <a:noAutofit/>
          </a:bodyPr>
          <a:lstStyle/>
          <a:p>
            <a:pPr>
              <a:lnSpc>
                <a:spcPct val="100000"/>
              </a:lnSpc>
            </a:pPr>
            <a:r>
              <a:rPr lang="sr-Cyrl-RS" sz="1800" dirty="0"/>
              <a:t>У нормалним околностима, </a:t>
            </a:r>
            <a:r>
              <a:rPr lang="sr-Cyrl-RS" sz="1800" dirty="0" err="1"/>
              <a:t>придодни</a:t>
            </a:r>
            <a:r>
              <a:rPr lang="sr-Cyrl-RS" sz="1800" dirty="0"/>
              <a:t> ресурси попут воде, биљног света и земљишта се </a:t>
            </a:r>
            <a:r>
              <a:rPr lang="sr-Cyrl-RS" sz="1800" dirty="0" err="1"/>
              <a:t>самообнављају</a:t>
            </a:r>
            <a:r>
              <a:rPr lang="sr-Cyrl-RS" sz="1800" dirty="0"/>
              <a:t>. Шуме које умиру услед старости или изгоре у пожару изазваним громом, после одређеног времена поново израсту, вода која испари враћа се на земљу путем падавина (киша, снег, град). Када се деловањем човека равнотежа екосистема наруши, долази до прекидања овог циклуса што прети потпуном нестанку ових ресурса.</a:t>
            </a:r>
            <a:endParaRPr lang="sr-Latn-RS" sz="1800" dirty="0"/>
          </a:p>
        </p:txBody>
      </p:sp>
      <p:pic>
        <p:nvPicPr>
          <p:cNvPr id="13318" name="Picture 6" descr="Кружење воде у природи">
            <a:extLst>
              <a:ext uri="{FF2B5EF4-FFF2-40B4-BE49-F238E27FC236}">
                <a16:creationId xmlns:a16="http://schemas.microsoft.com/office/drawing/2014/main" xmlns="" id="{ABFBD6E9-8FF4-48E9-AE90-478D6497FE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7975" y="381000"/>
            <a:ext cx="6527799"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23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xmlns="" id="{EF50A9C4-6316-498D-971E-E309141B8F52}"/>
              </a:ext>
            </a:extLst>
          </p:cNvPr>
          <p:cNvSpPr>
            <a:spLocks noGrp="1"/>
          </p:cNvSpPr>
          <p:nvPr>
            <p:ph idx="1"/>
          </p:nvPr>
        </p:nvSpPr>
        <p:spPr>
          <a:xfrm>
            <a:off x="304800" y="4114800"/>
            <a:ext cx="8534400" cy="2514600"/>
          </a:xfrm>
        </p:spPr>
        <p:txBody>
          <a:bodyPr>
            <a:normAutofit/>
          </a:bodyPr>
          <a:lstStyle/>
          <a:p>
            <a:pPr>
              <a:lnSpc>
                <a:spcPct val="100000"/>
              </a:lnSpc>
            </a:pPr>
            <a:r>
              <a:rPr lang="ru-RU" sz="1700" dirty="0"/>
              <a:t>Крајем 80-тих. година ХХ века је пласирана идеја одрживог развоја.</a:t>
            </a:r>
            <a:r>
              <a:rPr lang="sr-Latn-RS" sz="1700" dirty="0"/>
              <a:t> </a:t>
            </a:r>
            <a:r>
              <a:rPr lang="ru-RU" sz="1700" dirty="0"/>
              <a:t>Одраживи развој подразумева наставак индустријског раста уз убеђење</a:t>
            </a:r>
            <a:r>
              <a:rPr lang="sr-Latn-RS" sz="1700" dirty="0"/>
              <a:t> </a:t>
            </a:r>
            <a:r>
              <a:rPr lang="ru-RU" sz="1700" dirty="0"/>
              <a:t>да ће се заштити необновљиви ресурси.</a:t>
            </a:r>
            <a:r>
              <a:rPr lang="sr-Latn-RS" sz="1700" dirty="0"/>
              <a:t> </a:t>
            </a:r>
            <a:r>
              <a:rPr lang="ru-RU" sz="1700" dirty="0"/>
              <a:t>У документу „Наша заједничка будућност“ који је за употребе УН</a:t>
            </a:r>
            <a:r>
              <a:rPr lang="sr-Latn-RS" sz="1700" dirty="0"/>
              <a:t> </a:t>
            </a:r>
            <a:r>
              <a:rPr lang="ru-RU" sz="1700" dirty="0"/>
              <a:t>написала Светска комисија за животну средину стоји „Одрживи развој</a:t>
            </a:r>
            <a:r>
              <a:rPr lang="sr-Latn-RS" sz="1700" dirty="0"/>
              <a:t> </a:t>
            </a:r>
            <a:r>
              <a:rPr lang="ru-RU" sz="1700" dirty="0"/>
              <a:t>јесте развој који задовољава потребе садашњице, а да не доводи у</a:t>
            </a:r>
            <a:r>
              <a:rPr lang="sr-Latn-RS" sz="1700" dirty="0"/>
              <a:t> </a:t>
            </a:r>
            <a:r>
              <a:rPr lang="ru-RU" sz="1700" dirty="0"/>
              <a:t>питање способност будућих генерација да задовоље властите потребе“.</a:t>
            </a:r>
            <a:r>
              <a:rPr lang="sr-Latn-RS" sz="1700" dirty="0"/>
              <a:t> </a:t>
            </a:r>
            <a:r>
              <a:rPr lang="sr-Cyrl-RS" sz="1700" dirty="0"/>
              <a:t>Идеја одрживог развоја подразумева коришћење нових технологија које</a:t>
            </a:r>
            <a:r>
              <a:rPr lang="sr-Latn-RS" sz="1700" dirty="0"/>
              <a:t> </a:t>
            </a:r>
            <a:r>
              <a:rPr lang="sr-Cyrl-RS" sz="1700" dirty="0"/>
              <a:t>ће омогућити да садање генерације будућим нараштајима оставе</a:t>
            </a:r>
            <a:r>
              <a:rPr lang="sr-Latn-RS" sz="1700" dirty="0"/>
              <a:t> </a:t>
            </a:r>
            <a:r>
              <a:rPr lang="sr-Cyrl-RS" sz="1700" dirty="0"/>
              <a:t>планету онакву какву су затекли. То значи ангажовање на заштити</a:t>
            </a:r>
            <a:r>
              <a:rPr lang="sr-Latn-RS" sz="1700" dirty="0"/>
              <a:t> </a:t>
            </a:r>
            <a:r>
              <a:rPr lang="sr-Cyrl-RS" sz="1700" dirty="0"/>
              <a:t>биљака и животињских врста, воде, ваздуха и земљишта.</a:t>
            </a:r>
            <a:endParaRPr lang="sr-Latn-RS" sz="1700" dirty="0"/>
          </a:p>
        </p:txBody>
      </p:sp>
      <p:pic>
        <p:nvPicPr>
          <p:cNvPr id="1026" name="Picture 2" descr="eKapija | Podrška Svetske banke Srbiji u zaštiti životne sredine">
            <a:extLst>
              <a:ext uri="{FF2B5EF4-FFF2-40B4-BE49-F238E27FC236}">
                <a16:creationId xmlns:a16="http://schemas.microsoft.com/office/drawing/2014/main" xmlns="" id="{6CB7F167-FBB8-4998-BF35-6786914B86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8" r="2903"/>
          <a:stretch/>
        </p:blipFill>
        <p:spPr bwMode="auto">
          <a:xfrm>
            <a:off x="1567721" y="291266"/>
            <a:ext cx="5976079" cy="351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73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125907-490F-4D91-B0C1-137C8391E231}"/>
              </a:ext>
            </a:extLst>
          </p:cNvPr>
          <p:cNvSpPr>
            <a:spLocks noGrp="1"/>
          </p:cNvSpPr>
          <p:nvPr>
            <p:ph idx="1"/>
          </p:nvPr>
        </p:nvSpPr>
        <p:spPr>
          <a:xfrm>
            <a:off x="152400" y="1219200"/>
            <a:ext cx="8763000" cy="4549515"/>
          </a:xfrm>
        </p:spPr>
        <p:txBody>
          <a:bodyPr>
            <a:normAutofit fontScale="92500"/>
          </a:bodyPr>
          <a:lstStyle/>
          <a:p>
            <a:r>
              <a:rPr lang="ru-RU" sz="2000" dirty="0"/>
              <a:t>Живимо у 2020. години са постављеним стандардима који нам не дозвољавају чак ни да помислимо на живот испод њих. Такође смо у овој години суочени са глобалним проблемом, пандемијом вируса </a:t>
            </a:r>
            <a:r>
              <a:rPr lang="sr-Latn-RS" sz="2000" dirty="0"/>
              <a:t>COVID-19</a:t>
            </a:r>
            <a:r>
              <a:rPr lang="ru-RU" sz="2000" dirty="0"/>
              <a:t>, који је захватио готово цео свет. За овакву ситуацију су заслужни апсолутно сви, мање или више, то је сада најмање важно. Претерани развитак индустрије, доводи до мањка обрадивих површина, доводи до уништавања флоре и фауне на овој нашој предивној планети, која из дана у дан, нажалост мења свој изглед и доводи до глади, која нас као популацију одвлачи до провалије, после које не постоји ништа. Животни услови нису ни приближно слични, а свест о очувању Земље је на изузетно ниском нивоу. Докле год се степен превенције не подигне до максимума како током пандемије, тако и у свакодневном животу након ње, нико од нас неће имати будућност и живећемо окружени мрачним сивилом које ће нас све више гушити из трена у трен. Да ли заиста желимо овакав живот? </a:t>
            </a:r>
            <a:endParaRPr lang="sr-Latn-RS" sz="2000" dirty="0"/>
          </a:p>
        </p:txBody>
      </p:sp>
    </p:spTree>
    <p:extLst>
      <p:ext uri="{BB962C8B-B14F-4D97-AF65-F5344CB8AC3E}">
        <p14:creationId xmlns:p14="http://schemas.microsoft.com/office/powerpoint/2010/main" val="3767769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D1E748-1B98-449B-85A3-B4FE76B05227}"/>
              </a:ext>
            </a:extLst>
          </p:cNvPr>
          <p:cNvSpPr>
            <a:spLocks noGrp="1"/>
          </p:cNvSpPr>
          <p:nvPr>
            <p:ph idx="1"/>
          </p:nvPr>
        </p:nvSpPr>
        <p:spPr>
          <a:xfrm>
            <a:off x="4800600" y="1143000"/>
            <a:ext cx="4114800" cy="4915646"/>
          </a:xfrm>
        </p:spPr>
        <p:txBody>
          <a:bodyPr>
            <a:normAutofit/>
          </a:bodyPr>
          <a:lstStyle/>
          <a:p>
            <a:pPr>
              <a:lnSpc>
                <a:spcPct val="100000"/>
              </a:lnSpc>
            </a:pPr>
            <a:r>
              <a:rPr lang="sr-Latn-RS" sz="1600" dirty="0">
                <a:effectLst/>
              </a:rPr>
              <a:t>Као будући професионалци у својој области, едуковали бисмо становништво о томе колико је значајно спречавање </a:t>
            </a:r>
            <a:r>
              <a:rPr lang="sr-Cyrl-RS" sz="1600" dirty="0">
                <a:effectLst/>
              </a:rPr>
              <a:t>од </a:t>
            </a:r>
            <a:r>
              <a:rPr lang="sr-Latn-RS" sz="1600" dirty="0">
                <a:effectLst/>
              </a:rPr>
              <a:t>загађивања и уништавања животне средине</a:t>
            </a:r>
            <a:r>
              <a:rPr lang="sr-Cyrl-RS" sz="1600" dirty="0">
                <a:effectLst/>
              </a:rPr>
              <a:t>. Предузели бисмо мере којима бисмо сузбили изворе загађења и спречили даље ширење штетних агенаса</a:t>
            </a:r>
            <a:r>
              <a:rPr lang="sr-Latn-RS" sz="1600" dirty="0">
                <a:effectLst/>
              </a:rPr>
              <a:t>. Једна од тема, којом бисмо се  посебно позабавили јесте превенција отпада. </a:t>
            </a:r>
            <a:r>
              <a:rPr lang="sr-Cyrl-RS" sz="1600" dirty="0">
                <a:effectLst/>
              </a:rPr>
              <a:t> </a:t>
            </a:r>
            <a:r>
              <a:rPr lang="sr-Latn-RS" sz="1600" dirty="0">
                <a:effectLst/>
              </a:rPr>
              <a:t>Генерално, превенција отпада није толико детаљно разматрана као остали кораци при управљању отпадом. Два кључна фактора су узрок томе. Kао прво превенција је резултат серије мањих активности, а као друго економски модели који се заснивају на смањењу количина отпада се улглавном користе на мањим тржиштима.</a:t>
            </a:r>
          </a:p>
          <a:p>
            <a:pPr marL="36900" indent="0">
              <a:lnSpc>
                <a:spcPct val="100000"/>
              </a:lnSpc>
              <a:buNone/>
            </a:pPr>
            <a:endParaRPr lang="sr-Latn-RS" sz="1600" dirty="0"/>
          </a:p>
        </p:txBody>
      </p:sp>
      <p:pic>
        <p:nvPicPr>
          <p:cNvPr id="1026" name="Picture 2" descr="Upravljanje otpadom – sistemsko pitanje, ali ipak naša briga – EkoBlog">
            <a:extLst>
              <a:ext uri="{FF2B5EF4-FFF2-40B4-BE49-F238E27FC236}">
                <a16:creationId xmlns:a16="http://schemas.microsoft.com/office/drawing/2014/main" xmlns="" id="{ADFF7E3A-9DE2-4D3B-AA21-85710E7368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596" r="11411" b="2"/>
          <a:stretch/>
        </p:blipFill>
        <p:spPr bwMode="auto">
          <a:xfrm>
            <a:off x="457200" y="914400"/>
            <a:ext cx="4243466" cy="514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12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373CFB1-3123-419A-83B8-F506B025BEF5}"/>
              </a:ext>
            </a:extLst>
          </p:cNvPr>
          <p:cNvSpPr>
            <a:spLocks noGrp="1"/>
          </p:cNvSpPr>
          <p:nvPr>
            <p:ph idx="1"/>
          </p:nvPr>
        </p:nvSpPr>
        <p:spPr>
          <a:xfrm>
            <a:off x="533400" y="762001"/>
            <a:ext cx="7696200" cy="2971799"/>
          </a:xfrm>
        </p:spPr>
        <p:txBody>
          <a:bodyPr>
            <a:normAutofit lnSpcReduction="10000"/>
          </a:bodyPr>
          <a:lstStyle/>
          <a:p>
            <a:pPr algn="just"/>
            <a:r>
              <a:rPr lang="sr-Cyrl-RS" dirty="0"/>
              <a:t>Један од највећих проблема даншњице јесте отпад због линеарног екомонског модела који је и даље присутан у свету. Он </a:t>
            </a:r>
            <a:r>
              <a:rPr lang="ru-RU" dirty="0"/>
              <a:t>подразумева екстракцију доступних природних ресурса, њихову прераду, обликовање у финалне или полупроизводе, дистрибуцију и употребу и</a:t>
            </a:r>
            <a:r>
              <a:rPr lang="sr-Latn-RS" dirty="0"/>
              <a:t> </a:t>
            </a:r>
            <a:r>
              <a:rPr lang="ru-RU" dirty="0"/>
              <a:t>коначно одлагање. Такав модел привређивања је препознат попринципу: купи-искористи-баци. Дакле, у линеарном економском моделу, након истека „животног века” производа, исти се дуго времена одлагао на депоније, те се заједно са експлоатацијом природних ресурса повећавала и количина генерисаног отпада.</a:t>
            </a:r>
            <a:endParaRPr lang="sr-Latn-RS" dirty="0"/>
          </a:p>
          <a:p>
            <a:pPr algn="just"/>
            <a:endParaRPr lang="sr-Latn-RS" dirty="0"/>
          </a:p>
        </p:txBody>
      </p:sp>
      <p:pic>
        <p:nvPicPr>
          <p:cNvPr id="2054" name="Picture 6">
            <a:extLst>
              <a:ext uri="{FF2B5EF4-FFF2-40B4-BE49-F238E27FC236}">
                <a16:creationId xmlns:a16="http://schemas.microsoft.com/office/drawing/2014/main" xmlns="" id="{F3569781-D713-410D-B6E8-A275F5728B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06" t="27609" r="8602" b="12373"/>
          <a:stretch/>
        </p:blipFill>
        <p:spPr bwMode="auto">
          <a:xfrm>
            <a:off x="1066800" y="4267200"/>
            <a:ext cx="7008124" cy="1937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190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A0B8E49-80E5-4BE7-A17E-A659B90D2624}"/>
              </a:ext>
            </a:extLst>
          </p:cNvPr>
          <p:cNvSpPr>
            <a:spLocks noGrp="1"/>
          </p:cNvSpPr>
          <p:nvPr>
            <p:ph idx="1"/>
          </p:nvPr>
        </p:nvSpPr>
        <p:spPr>
          <a:xfrm>
            <a:off x="1371600" y="4063502"/>
            <a:ext cx="7620000" cy="2565898"/>
          </a:xfrm>
        </p:spPr>
        <p:txBody>
          <a:bodyPr anchor="ctr">
            <a:normAutofit/>
          </a:bodyPr>
          <a:lstStyle/>
          <a:p>
            <a:pPr lvl="1" algn="just">
              <a:lnSpc>
                <a:spcPct val="90000"/>
              </a:lnSpc>
            </a:pPr>
            <a:r>
              <a:rPr lang="ru-RU" sz="1600" dirty="0"/>
              <a:t>Рециклажа и третирање отпада представљају први велики корак у промени начина размишљања привредника и целокупне културне оријентације друштва. По новијој Европској рег</a:t>
            </a:r>
            <a:r>
              <a:rPr lang="sr-Cyrl-RS" sz="1600" dirty="0"/>
              <a:t>у</a:t>
            </a:r>
            <a:r>
              <a:rPr lang="ru-RU" sz="1600" dirty="0"/>
              <a:t>лативи, линеарна економија добија  свој супарнички концепт у којем се, уместо кретања материје и енергије у једном смеру, заступа кружно кретање енергије и материје. Такав концепт је познат под називом циркуларна економија. Циркуларна економија подразумева кружење материјала и његову поновну употребу, чиме се истовремено користи  драстично мање енергије воде.</a:t>
            </a:r>
            <a:endParaRPr lang="sr-Cyrl-RS" sz="1600" dirty="0"/>
          </a:p>
        </p:txBody>
      </p:sp>
      <p:pic>
        <p:nvPicPr>
          <p:cNvPr id="6" name="Picture 5">
            <a:extLst>
              <a:ext uri="{FF2B5EF4-FFF2-40B4-BE49-F238E27FC236}">
                <a16:creationId xmlns:a16="http://schemas.microsoft.com/office/drawing/2014/main" xmlns="" id="{8AF21757-1589-4CB3-9EA9-D4F2CF24A50B}"/>
              </a:ext>
            </a:extLst>
          </p:cNvPr>
          <p:cNvPicPr>
            <a:picLocks noChangeAspect="1"/>
          </p:cNvPicPr>
          <p:nvPr/>
        </p:nvPicPr>
        <p:blipFill rotWithShape="1">
          <a:blip r:embed="rId2"/>
          <a:srcRect l="30448" t="28165" r="36567" b="30687"/>
          <a:stretch/>
        </p:blipFill>
        <p:spPr>
          <a:xfrm>
            <a:off x="304800" y="304800"/>
            <a:ext cx="5212445" cy="3657600"/>
          </a:xfrm>
          <a:prstGeom prst="rect">
            <a:avLst/>
          </a:prstGeom>
        </p:spPr>
      </p:pic>
    </p:spTree>
    <p:extLst>
      <p:ext uri="{BB962C8B-B14F-4D97-AF65-F5344CB8AC3E}">
        <p14:creationId xmlns:p14="http://schemas.microsoft.com/office/powerpoint/2010/main" val="1624268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DC5D6F3-D066-4D70-A16B-944654760D92}"/>
              </a:ext>
            </a:extLst>
          </p:cNvPr>
          <p:cNvSpPr>
            <a:spLocks noGrp="1"/>
          </p:cNvSpPr>
          <p:nvPr>
            <p:ph idx="1"/>
          </p:nvPr>
        </p:nvSpPr>
        <p:spPr>
          <a:xfrm>
            <a:off x="228600" y="914400"/>
            <a:ext cx="8382000" cy="2057400"/>
          </a:xfrm>
        </p:spPr>
        <p:txBody>
          <a:bodyPr>
            <a:normAutofit/>
          </a:bodyPr>
          <a:lstStyle/>
          <a:p>
            <a:pPr algn="just">
              <a:lnSpc>
                <a:spcPct val="100000"/>
              </a:lnSpc>
            </a:pPr>
            <a:r>
              <a:rPr lang="sr-Latn-RS" sz="2000" dirty="0">
                <a:effectLst/>
              </a:rPr>
              <a:t>Циркуларна</a:t>
            </a:r>
            <a:r>
              <a:rPr lang="sr-Cyrl-RS" sz="2000" dirty="0">
                <a:effectLst/>
              </a:rPr>
              <a:t> </a:t>
            </a:r>
            <a:r>
              <a:rPr lang="sr-Latn-RS" sz="2000" dirty="0">
                <a:effectLst/>
              </a:rPr>
              <a:t>економија представља нов приступ који интегрише економију</a:t>
            </a:r>
            <a:r>
              <a:rPr lang="sr-Cyrl-RS" sz="2000" dirty="0">
                <a:effectLst/>
              </a:rPr>
              <a:t> </a:t>
            </a:r>
            <a:r>
              <a:rPr lang="sr-Latn-RS" sz="2000" dirty="0">
                <a:effectLst/>
              </a:rPr>
              <a:t>и систем управљања</a:t>
            </a:r>
            <a:r>
              <a:rPr lang="sr-Cyrl-RS" sz="2000" dirty="0">
                <a:effectLst/>
              </a:rPr>
              <a:t> </a:t>
            </a:r>
            <a:r>
              <a:rPr lang="sr-Latn-RS" sz="2000" dirty="0">
                <a:effectLst/>
              </a:rPr>
              <a:t> отпадом. Мало компанија размишља о томе шта ће се десити са њиховим производом после његове продаје. Њихова претпоставка је да ће га купци у неком тренутку бацити и купити нови</a:t>
            </a:r>
            <a:r>
              <a:rPr lang="sr-Cyrl-RS" sz="2000" dirty="0">
                <a:effectLst/>
              </a:rPr>
              <a:t>, </a:t>
            </a:r>
            <a:r>
              <a:rPr lang="sr-Latn-RS" sz="2000" dirty="0">
                <a:effectLst/>
              </a:rPr>
              <a:t>локални сакупљачи отпада ће се побринути за остатке овог производа.</a:t>
            </a:r>
            <a:r>
              <a:rPr lang="sr-Cyrl-RS" sz="2000" dirty="0">
                <a:effectLst/>
              </a:rPr>
              <a:t> </a:t>
            </a:r>
            <a:endParaRPr lang="sr-Latn-RS" sz="2000" dirty="0">
              <a:effectLst/>
            </a:endParaRPr>
          </a:p>
        </p:txBody>
      </p:sp>
      <p:pic>
        <p:nvPicPr>
          <p:cNvPr id="4102" name="Picture 6" descr="Сродна слика">
            <a:extLst>
              <a:ext uri="{FF2B5EF4-FFF2-40B4-BE49-F238E27FC236}">
                <a16:creationId xmlns:a16="http://schemas.microsoft.com/office/drawing/2014/main" xmlns="" id="{0D99E25C-1C35-4D49-A17A-2093144FA5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3800" y="2819400"/>
            <a:ext cx="5046498"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597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E8118A7-3448-4C58-812E-47FAFCA28CAF}"/>
              </a:ext>
            </a:extLst>
          </p:cNvPr>
          <p:cNvSpPr>
            <a:spLocks noGrp="1"/>
          </p:cNvSpPr>
          <p:nvPr>
            <p:ph idx="1"/>
          </p:nvPr>
        </p:nvSpPr>
        <p:spPr>
          <a:xfrm>
            <a:off x="16412" y="304800"/>
            <a:ext cx="8910711" cy="2133600"/>
          </a:xfrm>
        </p:spPr>
        <p:txBody>
          <a:bodyPr/>
          <a:lstStyle/>
          <a:p>
            <a:r>
              <a:rPr lang="ru-RU" dirty="0"/>
              <a:t>Циркуларна економија представља „инструмент” за реализацију циљева одрживог развоја и подразумева дугорочно улагање у сировинску и енергетску ефикасност, уз смањење штетних емисија, замену фосилних горива обновљивим изворима и производњу и трговину одрживим производима, чиме се затвара круг „производ – отпад – производ“.  </a:t>
            </a:r>
            <a:endParaRPr lang="sr-Latn-RS" dirty="0"/>
          </a:p>
        </p:txBody>
      </p:sp>
      <p:pic>
        <p:nvPicPr>
          <p:cNvPr id="5" name="Picture 4">
            <a:extLst>
              <a:ext uri="{FF2B5EF4-FFF2-40B4-BE49-F238E27FC236}">
                <a16:creationId xmlns:a16="http://schemas.microsoft.com/office/drawing/2014/main" xmlns="" id="{90CEB6C2-C4E9-489B-B5B8-6A6C102EE8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38400"/>
            <a:ext cx="4861560" cy="4023360"/>
          </a:xfrm>
          <a:prstGeom prst="rect">
            <a:avLst/>
          </a:prstGeom>
          <a:noFill/>
          <a:ln>
            <a:noFill/>
          </a:ln>
        </p:spPr>
      </p:pic>
    </p:spTree>
    <p:extLst>
      <p:ext uri="{BB962C8B-B14F-4D97-AF65-F5344CB8AC3E}">
        <p14:creationId xmlns:p14="http://schemas.microsoft.com/office/powerpoint/2010/main" val="3901819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71D09-6955-4A90-B0D9-C72B363BAAC2}"/>
              </a:ext>
            </a:extLst>
          </p:cNvPr>
          <p:cNvSpPr>
            <a:spLocks noGrp="1"/>
          </p:cNvSpPr>
          <p:nvPr>
            <p:ph type="title"/>
          </p:nvPr>
        </p:nvSpPr>
        <p:spPr>
          <a:xfrm>
            <a:off x="228600" y="304800"/>
            <a:ext cx="8686800" cy="1333500"/>
          </a:xfrm>
        </p:spPr>
        <p:txBody>
          <a:bodyPr>
            <a:noAutofit/>
          </a:bodyPr>
          <a:lstStyle/>
          <a:p>
            <a:r>
              <a:rPr lang="sr-Latn-RS" sz="2400" dirty="0">
                <a:effectLst/>
              </a:rPr>
              <a:t>Основне претпоставке за успешну транзицију на циркуларну економију су: </a:t>
            </a:r>
            <a:endParaRPr lang="sr-Latn-RS" sz="2400" dirty="0"/>
          </a:p>
        </p:txBody>
      </p:sp>
      <p:sp>
        <p:nvSpPr>
          <p:cNvPr id="3" name="Content Placeholder 2">
            <a:extLst>
              <a:ext uri="{FF2B5EF4-FFF2-40B4-BE49-F238E27FC236}">
                <a16:creationId xmlns:a16="http://schemas.microsoft.com/office/drawing/2014/main" xmlns="" id="{257F896B-040E-483F-A2BD-4A04C0A941DB}"/>
              </a:ext>
            </a:extLst>
          </p:cNvPr>
          <p:cNvSpPr>
            <a:spLocks noGrp="1"/>
          </p:cNvSpPr>
          <p:nvPr>
            <p:ph idx="1"/>
          </p:nvPr>
        </p:nvSpPr>
        <p:spPr>
          <a:xfrm>
            <a:off x="304800" y="2057400"/>
            <a:ext cx="8610600" cy="3867149"/>
          </a:xfrm>
        </p:spPr>
        <p:txBody>
          <a:bodyPr>
            <a:normAutofit fontScale="92500"/>
          </a:bodyPr>
          <a:lstStyle/>
          <a:p>
            <a:pPr marL="494100" indent="-457200">
              <a:buSzPct val="100000"/>
              <a:buFont typeface="+mj-lt"/>
              <a:buAutoNum type="arabicPeriod"/>
            </a:pPr>
            <a:r>
              <a:rPr lang="sr-Latn-RS" b="1" dirty="0">
                <a:effectLst/>
              </a:rPr>
              <a:t>Дужи век трајања производа</a:t>
            </a:r>
            <a:endParaRPr lang="sr-Cyrl-RS" b="1" dirty="0">
              <a:effectLst/>
            </a:endParaRPr>
          </a:p>
          <a:p>
            <a:pPr marL="494100" indent="-457200">
              <a:buSzPct val="100000"/>
              <a:buFont typeface="+mj-lt"/>
              <a:buAutoNum type="arabicPeriod"/>
            </a:pPr>
            <a:r>
              <a:rPr lang="sr-Cyrl-RS" b="1" dirty="0">
                <a:effectLst/>
              </a:rPr>
              <a:t>С</a:t>
            </a:r>
            <a:r>
              <a:rPr lang="sr-Latn-RS" b="1" dirty="0">
                <a:effectLst/>
              </a:rPr>
              <a:t>мањење количине утрошене енергије и материјала у фази производње и употребе</a:t>
            </a:r>
            <a:endParaRPr lang="sr-Cyrl-RS" b="1" dirty="0">
              <a:effectLst/>
            </a:endParaRPr>
          </a:p>
          <a:p>
            <a:pPr marL="494100" indent="-457200">
              <a:buSzPct val="100000"/>
              <a:buFont typeface="+mj-lt"/>
              <a:buAutoNum type="arabicPeriod"/>
            </a:pPr>
            <a:r>
              <a:rPr lang="sr-Cyrl-RS" b="1" dirty="0">
                <a:effectLst/>
              </a:rPr>
              <a:t>С</a:t>
            </a:r>
            <a:r>
              <a:rPr lang="sr-Latn-RS" b="1" dirty="0">
                <a:effectLst/>
              </a:rPr>
              <a:t>мањење употребе материјала који су опасни или се тешко рециклирају</a:t>
            </a:r>
            <a:endParaRPr lang="sr-Cyrl-RS" b="1" dirty="0">
              <a:effectLst/>
            </a:endParaRPr>
          </a:p>
          <a:p>
            <a:pPr marL="494100" indent="-457200">
              <a:buSzPct val="100000"/>
              <a:buFont typeface="+mj-lt"/>
              <a:buAutoNum type="arabicPeriod"/>
            </a:pPr>
            <a:r>
              <a:rPr lang="sr-Cyrl-RS" b="1" dirty="0">
                <a:effectLst/>
              </a:rPr>
              <a:t>С</a:t>
            </a:r>
            <a:r>
              <a:rPr lang="sr-Latn-RS" b="1" dirty="0">
                <a:effectLst/>
              </a:rPr>
              <a:t>тварање тржишта за рециклиране материјале</a:t>
            </a:r>
            <a:endParaRPr lang="sr-Cyrl-RS" b="1" dirty="0">
              <a:effectLst/>
            </a:endParaRPr>
          </a:p>
          <a:p>
            <a:pPr marL="494100" indent="-457200">
              <a:buSzPct val="100000"/>
              <a:buFont typeface="+mj-lt"/>
              <a:buAutoNum type="arabicPeriod"/>
            </a:pPr>
            <a:r>
              <a:rPr lang="sr-Cyrl-RS" b="1" dirty="0">
                <a:effectLst/>
              </a:rPr>
              <a:t>Д</a:t>
            </a:r>
            <a:r>
              <a:rPr lang="sr-Latn-RS" b="1" dirty="0">
                <a:effectLst/>
              </a:rPr>
              <a:t>изајнирање производа који се лакше поправљају, надограђују, дорађују или рециклирају (еко-дизајн)</a:t>
            </a:r>
            <a:endParaRPr lang="sr-Cyrl-RS" b="1" dirty="0">
              <a:effectLst/>
            </a:endParaRPr>
          </a:p>
          <a:p>
            <a:pPr marL="494100" indent="-457200">
              <a:buSzPct val="100000"/>
              <a:buFont typeface="+mj-lt"/>
              <a:buAutoNum type="arabicPeriod"/>
            </a:pPr>
            <a:r>
              <a:rPr lang="sr-Cyrl-RS" b="1" dirty="0">
                <a:effectLst/>
              </a:rPr>
              <a:t>Ф</a:t>
            </a:r>
            <a:r>
              <a:rPr lang="sr-Latn-RS" b="1" dirty="0">
                <a:effectLst/>
              </a:rPr>
              <a:t>ормирање индустријских кластера који би међусобно размењивали нуспроизводе, како би се спречило да они постану отпад и пружање подршке развијању услуга изнајмљивања или лизинга уместо куповине производа.</a:t>
            </a:r>
          </a:p>
          <a:p>
            <a:endParaRPr lang="sr-Latn-RS" dirty="0"/>
          </a:p>
        </p:txBody>
      </p:sp>
    </p:spTree>
    <p:extLst>
      <p:ext uri="{BB962C8B-B14F-4D97-AF65-F5344CB8AC3E}">
        <p14:creationId xmlns:p14="http://schemas.microsoft.com/office/powerpoint/2010/main" val="1827644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99A9C-B5D2-407F-ABAE-8AA2BEDF54D7}"/>
              </a:ext>
            </a:extLst>
          </p:cNvPr>
          <p:cNvSpPr>
            <a:spLocks noGrp="1"/>
          </p:cNvSpPr>
          <p:nvPr>
            <p:ph type="title"/>
          </p:nvPr>
        </p:nvSpPr>
        <p:spPr>
          <a:xfrm>
            <a:off x="228600" y="152401"/>
            <a:ext cx="8458200" cy="1371600"/>
          </a:xfrm>
        </p:spPr>
        <p:txBody>
          <a:bodyPr>
            <a:noAutofit/>
          </a:bodyPr>
          <a:lstStyle/>
          <a:p>
            <a:r>
              <a:rPr lang="sr-Cyrl-RS" sz="1800" dirty="0"/>
              <a:t>Тренутно, један од најзасутупељенијих вида циркуларне економије јесте рециклажа. </a:t>
            </a:r>
            <a:r>
              <a:rPr lang="ru-RU" sz="1800" dirty="0"/>
              <a:t>Рециклажа је процес издвајања материјала из отпада и његово поновно коришћење у исте или сличне сврхе.</a:t>
            </a:r>
            <a:endParaRPr lang="sr-Latn-RS" sz="1800" dirty="0"/>
          </a:p>
        </p:txBody>
      </p:sp>
      <p:sp>
        <p:nvSpPr>
          <p:cNvPr id="4" name="Content Placeholder 2">
            <a:extLst>
              <a:ext uri="{FF2B5EF4-FFF2-40B4-BE49-F238E27FC236}">
                <a16:creationId xmlns:a16="http://schemas.microsoft.com/office/drawing/2014/main" xmlns="" id="{38927A87-8D9B-4F47-944E-1F633C9BF1E2}"/>
              </a:ext>
            </a:extLst>
          </p:cNvPr>
          <p:cNvSpPr>
            <a:spLocks noGrp="1"/>
          </p:cNvSpPr>
          <p:nvPr>
            <p:ph idx="1"/>
          </p:nvPr>
        </p:nvSpPr>
        <p:spPr>
          <a:xfrm>
            <a:off x="4572000" y="2895600"/>
            <a:ext cx="4343400" cy="2057400"/>
          </a:xfrm>
        </p:spPr>
        <p:txBody>
          <a:bodyPr>
            <a:normAutofit/>
          </a:bodyPr>
          <a:lstStyle/>
          <a:p>
            <a:pPr>
              <a:lnSpc>
                <a:spcPct val="100000"/>
              </a:lnSpc>
            </a:pPr>
            <a:r>
              <a:rPr lang="sr-Cyrl-RS" sz="1600" b="1" i="1" u="sng" dirty="0"/>
              <a:t>Рециклажом штитимо природне ресуре</a:t>
            </a:r>
            <a:r>
              <a:rPr lang="sr-Cyrl-RS" sz="1600" u="sng" dirty="0"/>
              <a:t>.</a:t>
            </a:r>
            <a:r>
              <a:rPr lang="sr-Cyrl-RS" sz="1600" dirty="0"/>
              <a:t> </a:t>
            </a:r>
          </a:p>
          <a:p>
            <a:pPr>
              <a:lnSpc>
                <a:spcPct val="100000"/>
              </a:lnSpc>
            </a:pPr>
            <a:r>
              <a:rPr lang="ru-RU" sz="1600" u="sng" dirty="0"/>
              <a:t>Рециклажа чува екостистеме и дивљине.</a:t>
            </a:r>
          </a:p>
          <a:p>
            <a:r>
              <a:rPr lang="ru-RU" sz="1600" u="sng" dirty="0"/>
              <a:t>Рециклажом штедимо енергије.</a:t>
            </a:r>
          </a:p>
          <a:p>
            <a:r>
              <a:rPr lang="ru-RU" sz="1600" u="sng" dirty="0"/>
              <a:t>Рециклажом смањује емисију                    угљеник-диоксида, који мења климу.</a:t>
            </a:r>
            <a:endParaRPr lang="sr-Latn-RS" sz="1600" dirty="0">
              <a:effectLst/>
            </a:endParaRPr>
          </a:p>
          <a:p>
            <a:pPr>
              <a:lnSpc>
                <a:spcPct val="100000"/>
              </a:lnSpc>
            </a:pPr>
            <a:endParaRPr lang="sr-Latn-RS" sz="1600" dirty="0">
              <a:effectLst/>
            </a:endParaRPr>
          </a:p>
          <a:p>
            <a:pPr>
              <a:lnSpc>
                <a:spcPct val="100000"/>
              </a:lnSpc>
            </a:pPr>
            <a:endParaRPr lang="sr-Latn-RS" sz="1600" dirty="0"/>
          </a:p>
        </p:txBody>
      </p:sp>
      <p:pic>
        <p:nvPicPr>
          <p:cNvPr id="5126" name="Picture 6" descr="Reciklaža u RS-u tek u povoju">
            <a:extLst>
              <a:ext uri="{FF2B5EF4-FFF2-40B4-BE49-F238E27FC236}">
                <a16:creationId xmlns:a16="http://schemas.microsoft.com/office/drawing/2014/main" xmlns="" id="{6827B6B1-348B-407A-AD8B-F46A59C2F1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 y="2057400"/>
            <a:ext cx="3962400" cy="360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25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544DD36-A23C-406D-B0AD-9039DCEFD64A}"/>
              </a:ext>
            </a:extLst>
          </p:cNvPr>
          <p:cNvSpPr>
            <a:spLocks noGrp="1"/>
          </p:cNvSpPr>
          <p:nvPr>
            <p:ph idx="1"/>
          </p:nvPr>
        </p:nvSpPr>
        <p:spPr>
          <a:xfrm>
            <a:off x="76200" y="152400"/>
            <a:ext cx="6019800" cy="3886200"/>
          </a:xfrm>
        </p:spPr>
        <p:txBody>
          <a:bodyPr anchor="ctr">
            <a:normAutofit/>
          </a:bodyPr>
          <a:lstStyle/>
          <a:p>
            <a:pPr>
              <a:lnSpc>
                <a:spcPct val="100000"/>
              </a:lnSpc>
            </a:pPr>
            <a:r>
              <a:rPr lang="sr-Cyrl-RS" sz="1400" b="1" dirty="0">
                <a:effectLst/>
              </a:rPr>
              <a:t>Ми као санитарци посебну пажњу бисмо посветили ка превенцији отпада. Бе</a:t>
            </a:r>
            <a:r>
              <a:rPr lang="sr-Latn-RS" sz="1400" b="1" dirty="0">
                <a:effectLst/>
              </a:rPr>
              <a:t>з обзира да ли је нешто отпад када се рециклира, рециклажу и поновно искоришћење треба сагледати као оно што јесте</a:t>
            </a:r>
            <a:r>
              <a:rPr lang="sr-Cyrl-RS" sz="1400" b="1" dirty="0">
                <a:effectLst/>
              </a:rPr>
              <a:t>, односно </a:t>
            </a:r>
            <a:r>
              <a:rPr lang="sr-Latn-RS" sz="1400" b="1" dirty="0">
                <a:effectLst/>
              </a:rPr>
              <a:t>као последњу линију одбране. Минимизација отпада је важнија од његовог управљања и т</a:t>
            </a:r>
            <a:r>
              <a:rPr lang="sr-Cyrl-RS" sz="1400" b="1" dirty="0">
                <a:effectLst/>
              </a:rPr>
              <a:t>о</a:t>
            </a:r>
            <a:r>
              <a:rPr lang="sr-Latn-RS" sz="1400" b="1" dirty="0">
                <a:effectLst/>
              </a:rPr>
              <a:t> треба да нам буде фокус. </a:t>
            </a:r>
            <a:r>
              <a:rPr lang="sr-Cyrl-RS" sz="1400" b="1" dirty="0">
                <a:effectLst/>
              </a:rPr>
              <a:t>Потребно је у</a:t>
            </a:r>
            <a:r>
              <a:rPr lang="sr-Latn-RS" sz="1400" b="1" dirty="0">
                <a:effectLst/>
              </a:rPr>
              <a:t>вести</a:t>
            </a:r>
            <a:r>
              <a:rPr lang="sr-Cyrl-RS" sz="1400" b="1" dirty="0">
                <a:effectLst/>
              </a:rPr>
              <a:t>     и </a:t>
            </a:r>
            <a:r>
              <a:rPr lang="sr-Latn-RS" sz="1400" b="1" dirty="0">
                <a:effectLst/>
              </a:rPr>
              <a:t>конкретне мере за превенцију отпада, тако што би се увеле циљне вредности за смањење стварања отпада и максимална дозвољена количина преосталог отпада. Увести обавезујућу циљну вредност за смањење отпада од хране, водећи рачуна да се узме у</a:t>
            </a:r>
            <a:r>
              <a:rPr lang="sr-Cyrl-RS" sz="1400" b="1" dirty="0">
                <a:effectLst/>
              </a:rPr>
              <a:t> </a:t>
            </a:r>
            <a:r>
              <a:rPr lang="sr-Latn-RS" sz="1400" b="1" dirty="0">
                <a:effectLst/>
              </a:rPr>
              <a:t>обзир отпад </a:t>
            </a:r>
            <a:r>
              <a:rPr lang="sr-Cyrl-RS" sz="1400" b="1" dirty="0">
                <a:effectLst/>
              </a:rPr>
              <a:t>           </a:t>
            </a:r>
            <a:r>
              <a:rPr lang="sr-Latn-RS" sz="1400" b="1" dirty="0">
                <a:effectLst/>
              </a:rPr>
              <a:t>од хране дуж целог ланца снабдевања</a:t>
            </a:r>
            <a:r>
              <a:rPr lang="sr-Cyrl-RS" sz="1400" b="1" dirty="0">
                <a:effectLst/>
              </a:rPr>
              <a:t> .</a:t>
            </a:r>
            <a:r>
              <a:rPr lang="sr-Latn-RS" sz="1400" b="1" dirty="0">
                <a:effectLst/>
              </a:rPr>
              <a:t> Иако су уштеде од третмана</a:t>
            </a:r>
            <a:r>
              <a:rPr lang="sr-Cyrl-RS" sz="1400" b="1" dirty="0">
                <a:effectLst/>
              </a:rPr>
              <a:t>                       </a:t>
            </a:r>
            <a:r>
              <a:rPr lang="sr-Latn-RS" sz="1400" b="1" dirty="0">
                <a:effectLst/>
              </a:rPr>
              <a:t> био-отпада компостирањем или анаеробном разградњом мање значајне од оних добијених рециклажом суве материје, уштеде услед превенције стварања отпада од хране су знатне</a:t>
            </a:r>
            <a:r>
              <a:rPr lang="sr-Cyrl-RS" sz="1400" b="1" dirty="0">
                <a:effectLst/>
              </a:rPr>
              <a:t>.</a:t>
            </a:r>
            <a:endParaRPr lang="sr-Latn-RS" sz="1400" b="1" dirty="0">
              <a:effectLst/>
            </a:endParaRPr>
          </a:p>
          <a:p>
            <a:pPr marL="36900" indent="0">
              <a:lnSpc>
                <a:spcPct val="100000"/>
              </a:lnSpc>
              <a:buNone/>
            </a:pPr>
            <a:endParaRPr lang="sr-Latn-RS" sz="1400" dirty="0">
              <a:effectLst/>
            </a:endParaRPr>
          </a:p>
        </p:txBody>
      </p:sp>
      <p:pic>
        <p:nvPicPr>
          <p:cNvPr id="5122" name="Picture 2" descr="Biootpad i kompostiranje">
            <a:extLst>
              <a:ext uri="{FF2B5EF4-FFF2-40B4-BE49-F238E27FC236}">
                <a16:creationId xmlns:a16="http://schemas.microsoft.com/office/drawing/2014/main" xmlns="" id="{AA155C30-1031-4575-8A98-204455EE1F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5800" y="3200400"/>
            <a:ext cx="4419600" cy="343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30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4DB7C8-DC20-4A1B-89A7-74BF09B8C04A}"/>
              </a:ext>
            </a:extLst>
          </p:cNvPr>
          <p:cNvSpPr>
            <a:spLocks noGrp="1"/>
          </p:cNvSpPr>
          <p:nvPr>
            <p:ph idx="1"/>
          </p:nvPr>
        </p:nvSpPr>
        <p:spPr>
          <a:xfrm>
            <a:off x="228600" y="1066800"/>
            <a:ext cx="4267200" cy="4648200"/>
          </a:xfrm>
        </p:spPr>
        <p:txBody>
          <a:bodyPr>
            <a:normAutofit/>
          </a:bodyPr>
          <a:lstStyle/>
          <a:p>
            <a:pPr>
              <a:lnSpc>
                <a:spcPct val="100000"/>
              </a:lnSpc>
            </a:pPr>
            <a:r>
              <a:rPr lang="sr-Latn-RS" sz="1800" b="1" dirty="0">
                <a:effectLst/>
              </a:rPr>
              <a:t>Дефинисање циљних вредности за смањење отпада, потреба широм земље за смањење</a:t>
            </a:r>
            <a:r>
              <a:rPr lang="sr-Cyrl-RS" sz="1800" b="1" dirty="0">
                <a:effectLst/>
              </a:rPr>
              <a:t>м</a:t>
            </a:r>
            <a:r>
              <a:rPr lang="sr-Latn-RS" sz="1800" b="1" dirty="0">
                <a:effectLst/>
              </a:rPr>
              <a:t> отпада и коришћење економичнијих подстицајних средстава</a:t>
            </a:r>
            <a:r>
              <a:rPr lang="sr-Cyrl-RS" sz="1800" b="1" dirty="0">
                <a:effectLst/>
              </a:rPr>
              <a:t>, у</a:t>
            </a:r>
            <a:r>
              <a:rPr lang="sr-Latn-RS" sz="1800" b="1" dirty="0">
                <a:effectLst/>
              </a:rPr>
              <a:t>во</a:t>
            </a:r>
            <a:r>
              <a:rPr lang="sr-Cyrl-RS" sz="1800" b="1" dirty="0">
                <a:effectLst/>
              </a:rPr>
              <a:t>ђ</a:t>
            </a:r>
            <a:r>
              <a:rPr lang="sr-Latn-RS" sz="1800" b="1" dirty="0">
                <a:effectLst/>
              </a:rPr>
              <a:t>ење обавезног одвојеног прикупљања фракција комуналног отпада</a:t>
            </a:r>
            <a:r>
              <a:rPr lang="sr-Cyrl-RS" sz="1800" b="1" dirty="0">
                <a:effectLst/>
              </a:rPr>
              <a:t> попут п</a:t>
            </a:r>
            <a:r>
              <a:rPr lang="sr-Latn-RS" sz="1800" b="1" dirty="0">
                <a:effectLst/>
              </a:rPr>
              <a:t>апира, пластике, стакла, метала, текстила, опасног отпада и органског отпада, као и забрану спаљивања и одлагања на депоније отпада прикупљеног за рециклажу </a:t>
            </a:r>
            <a:r>
              <a:rPr lang="sr-Cyrl-RS" sz="1800" b="1" dirty="0">
                <a:effectLst/>
              </a:rPr>
              <a:t>и шеме</a:t>
            </a:r>
            <a:r>
              <a:rPr lang="sr-Latn-RS" sz="1800" b="1" dirty="0">
                <a:effectLst/>
              </a:rPr>
              <a:t> по којој ће произвођачи плаћати за прикупљање и рециклажу својих производа довели би до мањег </a:t>
            </a:r>
            <a:r>
              <a:rPr lang="sr-Cyrl-RS" sz="1800" b="1" dirty="0">
                <a:effectLst/>
              </a:rPr>
              <a:t>штетног </a:t>
            </a:r>
            <a:r>
              <a:rPr lang="sr-Latn-RS" sz="1800" b="1" dirty="0">
                <a:effectLst/>
              </a:rPr>
              <a:t>утицаја на животну средину</a:t>
            </a:r>
            <a:r>
              <a:rPr lang="sr-Cyrl-RS" sz="1800" b="1" dirty="0">
                <a:effectLst/>
              </a:rPr>
              <a:t>.</a:t>
            </a:r>
            <a:endParaRPr lang="sr-Latn-RS" sz="1800" b="1" dirty="0"/>
          </a:p>
        </p:txBody>
      </p:sp>
      <p:pic>
        <p:nvPicPr>
          <p:cNvPr id="6146" name="Picture 2" descr="Zbog spaljivanja otpada Berketu i Kaštelima 200 tisuća kuna kazne ...">
            <a:extLst>
              <a:ext uri="{FF2B5EF4-FFF2-40B4-BE49-F238E27FC236}">
                <a16:creationId xmlns:a16="http://schemas.microsoft.com/office/drawing/2014/main" xmlns="" id="{B2BDE16B-B3B7-4364-BC0B-8371F0CBDF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22821" y="2292447"/>
            <a:ext cx="3629781" cy="243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6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70DE9B-6781-43B4-9B35-0B5C62463A05}"/>
              </a:ext>
            </a:extLst>
          </p:cNvPr>
          <p:cNvSpPr>
            <a:spLocks noGrp="1"/>
          </p:cNvSpPr>
          <p:nvPr>
            <p:ph idx="1"/>
          </p:nvPr>
        </p:nvSpPr>
        <p:spPr>
          <a:xfrm>
            <a:off x="381000" y="304801"/>
            <a:ext cx="7848600" cy="2819400"/>
          </a:xfrm>
        </p:spPr>
        <p:txBody>
          <a:bodyPr/>
          <a:lstStyle/>
          <a:p>
            <a:r>
              <a:rPr lang="sr-Latn-RS" b="1" dirty="0">
                <a:effectLst/>
              </a:rPr>
              <a:t>Хијерархија управљања отпадом даје приоритет одређеним активностима зависно од тога колико животна средина од њих има користи</a:t>
            </a:r>
            <a:r>
              <a:rPr lang="sr-Cyrl-RS" b="1" dirty="0">
                <a:effectLst/>
              </a:rPr>
              <a:t>. Гледајући са</a:t>
            </a:r>
            <a:r>
              <a:rPr lang="sr-Latn-RS" b="1" dirty="0">
                <a:effectLst/>
              </a:rPr>
              <a:t> друге стране, уколико би смањили количину материјала који треба рециклирати, или још боље количину која треба уопште да се произведе,  ови трошкови би нестали. Бољи избори потрошача приликом куповине могу да имају одређену улогу, али још значајнији су побољшање управљања ресурсима и бољи дизајн производа</a:t>
            </a:r>
            <a:endParaRPr lang="sr-Latn-RS" b="1" dirty="0"/>
          </a:p>
        </p:txBody>
      </p:sp>
      <p:pic>
        <p:nvPicPr>
          <p:cNvPr id="7170" name="Picture 2" descr="Кarakteristike održivog upravljanja otpadom">
            <a:extLst>
              <a:ext uri="{FF2B5EF4-FFF2-40B4-BE49-F238E27FC236}">
                <a16:creationId xmlns:a16="http://schemas.microsoft.com/office/drawing/2014/main" xmlns="" id="{11ED46D9-97BF-44BD-A536-A4C113D92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14600"/>
            <a:ext cx="583184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20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03B928-2A91-4FF0-9AC7-72DC6B63F086}"/>
              </a:ext>
            </a:extLst>
          </p:cNvPr>
          <p:cNvSpPr>
            <a:spLocks noGrp="1"/>
          </p:cNvSpPr>
          <p:nvPr>
            <p:ph idx="1"/>
          </p:nvPr>
        </p:nvSpPr>
        <p:spPr>
          <a:xfrm>
            <a:off x="304800" y="1143000"/>
            <a:ext cx="8382000" cy="4495800"/>
          </a:xfrm>
        </p:spPr>
        <p:txBody>
          <a:bodyPr>
            <a:normAutofit lnSpcReduction="10000"/>
          </a:bodyPr>
          <a:lstStyle/>
          <a:p>
            <a:r>
              <a:rPr lang="ru-RU" sz="2000" dirty="0"/>
              <a:t>Током одгледаних филмова, емоције које се доживљавају  јесу забринутост, туга, бес и разочарање због тога што данашње друштво не обраћа пажњу на неке битне ствари као што је природа. Групе које су највише угрожене оваквим начином понашања јесу заправо Афричке земље, од ових земаља из њих се највише црпе ресурси а не добијају ништа за узврат, сиромашни па и цео свет. Сви смо на губитку ако упропастимо природу. </a:t>
            </a:r>
            <a:endParaRPr lang="sr-Latn-RS" sz="2000" dirty="0"/>
          </a:p>
          <a:p>
            <a:pPr algn="just"/>
            <a:r>
              <a:rPr lang="ru-RU" sz="2000" dirty="0"/>
              <a:t>Похлепа, незнање, надметање и жеља за већим пластичним и вештачким животом је већа и јача од разума. Сваки појединац који гледа исправно, који се труди да нешто промени бива осуђиван од стране осталих. Они који би најавише могли да утичу на понашање према природи смо заправо сви ми, људи. Ако сви схватимо у каквом смо проблему и ако се сви побунимо против таквог понашања према природи сигурани смо да би се нашло неко одговарајуће решење. </a:t>
            </a:r>
            <a:endParaRPr lang="sr-Latn-RS" sz="2000" dirty="0"/>
          </a:p>
        </p:txBody>
      </p:sp>
    </p:spTree>
    <p:extLst>
      <p:ext uri="{BB962C8B-B14F-4D97-AF65-F5344CB8AC3E}">
        <p14:creationId xmlns:p14="http://schemas.microsoft.com/office/powerpoint/2010/main" val="1266374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3522397-E83E-4673-9637-69C606ED3C25}"/>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04800" y="3352800"/>
            <a:ext cx="4495800" cy="2983061"/>
          </a:xfrm>
          <a:prstGeom prst="rect">
            <a:avLst/>
          </a:prstGeom>
          <a:noFill/>
        </p:spPr>
      </p:pic>
      <p:pic>
        <p:nvPicPr>
          <p:cNvPr id="5" name="Content Placeholder 3">
            <a:extLst>
              <a:ext uri="{FF2B5EF4-FFF2-40B4-BE49-F238E27FC236}">
                <a16:creationId xmlns:a16="http://schemas.microsoft.com/office/drawing/2014/main" xmlns="" id="{A4052EF2-6457-4151-B274-1B97F8C9DB3C}"/>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638800" y="381000"/>
            <a:ext cx="3200400" cy="30266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557C5304-5557-41FF-B470-60F867539777}"/>
              </a:ext>
            </a:extLst>
          </p:cNvPr>
          <p:cNvSpPr>
            <a:spLocks noGrp="1"/>
          </p:cNvSpPr>
          <p:nvPr>
            <p:ph idx="1"/>
          </p:nvPr>
        </p:nvSpPr>
        <p:spPr>
          <a:xfrm>
            <a:off x="0" y="304800"/>
            <a:ext cx="5398827" cy="2895600"/>
          </a:xfrm>
        </p:spPr>
        <p:txBody>
          <a:bodyPr anchor="ctr">
            <a:normAutofit lnSpcReduction="10000"/>
          </a:bodyPr>
          <a:lstStyle/>
          <a:p>
            <a:pPr algn="just">
              <a:lnSpc>
                <a:spcPct val="100000"/>
              </a:lnSpc>
            </a:pPr>
            <a:r>
              <a:rPr lang="sr-Latn-RS" sz="1400" b="1" dirty="0">
                <a:effectLst/>
              </a:rPr>
              <a:t>Механичке компоненте</a:t>
            </a:r>
            <a:r>
              <a:rPr lang="sr-Cyrl-RS" sz="1400" b="1" dirty="0">
                <a:effectLst/>
              </a:rPr>
              <a:t> </a:t>
            </a:r>
            <a:r>
              <a:rPr lang="sr-Latn-RS" sz="1400" b="1" dirty="0">
                <a:effectLst/>
              </a:rPr>
              <a:t>су обично тако осмишљене да се могу што лакше произвести, јер су тада јефтиније. Ово за последицу има такав дизајн да се делићи међусобно уклапају, уместо да се међусобно споје неком споном која се може скинути. Уколико се неки део направи тако да може лако да се произведе, може се лако десити да се касније не може размонтирати или поправити. Његова судбина је да се баци и онда замени новим.</a:t>
            </a:r>
            <a:r>
              <a:rPr lang="sr-Cyrl-RS" sz="1400" b="1" dirty="0">
                <a:effectLst/>
              </a:rPr>
              <a:t> </a:t>
            </a:r>
            <a:r>
              <a:rPr lang="sr-Latn-RS" sz="1400" b="1" dirty="0">
                <a:effectLst/>
              </a:rPr>
              <a:t>Сада претпоставимо да се у процесу креирања производа пође од друге претпоставке, која се заснива на идеји циркуларне економије</a:t>
            </a:r>
            <a:r>
              <a:rPr lang="sr-Cyrl-RS" sz="1400" b="1" dirty="0">
                <a:effectLst/>
              </a:rPr>
              <a:t>. </a:t>
            </a:r>
            <a:r>
              <a:rPr lang="sr-Latn-RS" sz="1400" b="1" dirty="0">
                <a:effectLst/>
              </a:rPr>
              <a:t>За механичке компоненте произвођач може да да купцу попуст уколико врати истрошене делове, јер онда произвођач може да их обнови за продају по нижим ценама или их демонтира и пошаље на рециклажу.</a:t>
            </a:r>
            <a:endParaRPr lang="sr-Latn-RS" sz="1400" b="1" dirty="0"/>
          </a:p>
        </p:txBody>
      </p:sp>
      <p:sp>
        <p:nvSpPr>
          <p:cNvPr id="10" name="Text Placeholder 3">
            <a:extLst>
              <a:ext uri="{FF2B5EF4-FFF2-40B4-BE49-F238E27FC236}">
                <a16:creationId xmlns:a16="http://schemas.microsoft.com/office/drawing/2014/main" xmlns="" id="{36FB5E87-3F80-4664-BD97-ACE8DD29C875}"/>
              </a:ext>
            </a:extLst>
          </p:cNvPr>
          <p:cNvSpPr txBox="1">
            <a:spLocks/>
          </p:cNvSpPr>
          <p:nvPr/>
        </p:nvSpPr>
        <p:spPr>
          <a:xfrm>
            <a:off x="4724400" y="3124200"/>
            <a:ext cx="4332849" cy="3581400"/>
          </a:xfrm>
          <a:prstGeom prst="rect">
            <a:avLst/>
          </a:prstGeom>
        </p:spPr>
        <p:txBody>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sr-Cyrl-RS" sz="1400" b="1" dirty="0">
              <a:effectLst/>
            </a:endParaRPr>
          </a:p>
          <a:p>
            <a:pPr algn="just">
              <a:lnSpc>
                <a:spcPct val="100000"/>
              </a:lnSpc>
            </a:pPr>
            <a:r>
              <a:rPr lang="sr-Latn-RS" sz="1400" b="1" dirty="0">
                <a:effectLst/>
              </a:rPr>
              <a:t>Принципи циркуларне економије данас су видљиви у сектору мобилне телефоније. Неки произвођачи телефона продају обновљене делове својих сопствених телефона са попустом. Неке независне компаније прикупљају коришћене, старије моделе телефона који још увек раде, поправљају их, инсталирају нови </a:t>
            </a:r>
            <a:r>
              <a:rPr lang="sr-Cyrl-RS" sz="1400" b="1" dirty="0">
                <a:effectLst/>
              </a:rPr>
              <a:t>софтвер</a:t>
            </a:r>
            <a:r>
              <a:rPr lang="sr-Latn-RS" sz="1400" b="1" dirty="0">
                <a:effectLst/>
              </a:rPr>
              <a:t> и продају их, посебно на тржиштима где многи људи не могу себи да приуште или им није потребан најновији модел</a:t>
            </a:r>
            <a:r>
              <a:rPr lang="sr-Cyrl-RS" sz="1400" b="1" dirty="0">
                <a:effectLst/>
              </a:rPr>
              <a:t>. </a:t>
            </a:r>
            <a:r>
              <a:rPr lang="sr-Latn-RS" sz="1400" b="1" dirty="0">
                <a:effectLst/>
              </a:rPr>
              <a:t>Што се тиче циркуларне економије, осмишљавање дизајна значи и поставити питање како да се направи најбољи производ за потрошача коришћењем минималне количине материјала. </a:t>
            </a:r>
            <a:endParaRPr lang="sr-Latn-RS" sz="1400" b="1" dirty="0"/>
          </a:p>
        </p:txBody>
      </p:sp>
    </p:spTree>
    <p:extLst>
      <p:ext uri="{BB962C8B-B14F-4D97-AF65-F5344CB8AC3E}">
        <p14:creationId xmlns:p14="http://schemas.microsoft.com/office/powerpoint/2010/main" val="3306673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67DC65-2F32-409D-907A-9DF72C2B6151}"/>
              </a:ext>
            </a:extLst>
          </p:cNvPr>
          <p:cNvSpPr>
            <a:spLocks noGrp="1"/>
          </p:cNvSpPr>
          <p:nvPr>
            <p:ph idx="1"/>
          </p:nvPr>
        </p:nvSpPr>
        <p:spPr>
          <a:xfrm>
            <a:off x="381000" y="457200"/>
            <a:ext cx="6477000" cy="2667000"/>
          </a:xfrm>
        </p:spPr>
        <p:txBody>
          <a:bodyPr anchor="ctr">
            <a:normAutofit/>
          </a:bodyPr>
          <a:lstStyle/>
          <a:p>
            <a:pPr>
              <a:lnSpc>
                <a:spcPct val="100000"/>
              </a:lnSpc>
            </a:pPr>
            <a:r>
              <a:rPr lang="sr-Latn-RS" sz="1600" dirty="0">
                <a:effectLst/>
              </a:rPr>
              <a:t>Тренутни економски модел већине држава и компанија подразумева коришћење ресурса наше планете како би се произвело што више производа од којих ће највећи део, нажалост, завршити као отпад. У случају Србије, отпад на депонији. Овакав концепт коришћења и употребе ресурса се у теорији назива линеарним. Мало је рећи да је ово неодрживо како са аспекта животне средине, тако и све мање економски исплативо. Циркуларна економија може бити одговор на нарастајуће потребе човечанства уз поштовање граница које наша планета поседује. Одрживи развој у најбољем издању. </a:t>
            </a:r>
            <a:endParaRPr lang="sr-Latn-RS" sz="1600" dirty="0"/>
          </a:p>
        </p:txBody>
      </p:sp>
      <p:pic>
        <p:nvPicPr>
          <p:cNvPr id="8" name="Picture 2" descr="Environment Protection Recycling - Free image on Pixabay">
            <a:extLst>
              <a:ext uri="{FF2B5EF4-FFF2-40B4-BE49-F238E27FC236}">
                <a16:creationId xmlns:a16="http://schemas.microsoft.com/office/drawing/2014/main" xmlns="" id="{97C44D2B-2D60-41BB-8719-12E70DAE85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000"/>
          <a:stretch/>
        </p:blipFill>
        <p:spPr bwMode="auto">
          <a:xfrm>
            <a:off x="4191000" y="2971800"/>
            <a:ext cx="4622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86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E2BF8F0-F494-45EF-B4B6-3462BBACE509}"/>
              </a:ext>
            </a:extLst>
          </p:cNvPr>
          <p:cNvSpPr>
            <a:spLocks noGrp="1"/>
          </p:cNvSpPr>
          <p:nvPr>
            <p:ph idx="1"/>
          </p:nvPr>
        </p:nvSpPr>
        <p:spPr>
          <a:xfrm>
            <a:off x="609600" y="659342"/>
            <a:ext cx="8229600" cy="2950446"/>
          </a:xfrm>
        </p:spPr>
        <p:txBody>
          <a:bodyPr anchor="ctr">
            <a:normAutofit/>
          </a:bodyPr>
          <a:lstStyle/>
          <a:p>
            <a:pPr>
              <a:lnSpc>
                <a:spcPct val="100000"/>
              </a:lnSpc>
            </a:pPr>
            <a:r>
              <a:rPr lang="sr-Latn-RS" sz="2000" dirty="0">
                <a:effectLst/>
              </a:rPr>
              <a:t>Концепт је замишљен тако да води</a:t>
            </a:r>
            <a:r>
              <a:rPr lang="sr-Cyrl-RS" sz="2000" dirty="0">
                <a:effectLst/>
              </a:rPr>
              <a:t> ка</a:t>
            </a:r>
            <a:r>
              <a:rPr lang="sr-Latn-RS" sz="2000" dirty="0">
                <a:effectLst/>
              </a:rPr>
              <a:t> обнови екосистема, уз велики број иновација и са значајним утицајем на навике друштва у целини. Главна одлика циркуларне економије је да води концепт „нула одсто отпада” (zero waste) и да највеће промене настају у дизајну производа и паковања. Србија се суочава у сектору управљања отпадом</a:t>
            </a:r>
            <a:r>
              <a:rPr lang="sr-Cyrl-RS" sz="2000" dirty="0">
                <a:effectLst/>
              </a:rPr>
              <a:t>,</a:t>
            </a:r>
            <a:r>
              <a:rPr lang="sr-Latn-RS" sz="2000" dirty="0">
                <a:effectLst/>
              </a:rPr>
              <a:t> најзначајнија питања су свакако отпад и рециклажа, који представљају само део концепта циркуларне економије</a:t>
            </a:r>
            <a:r>
              <a:rPr lang="sr-Cyrl-RS" sz="2000" dirty="0">
                <a:effectLst/>
              </a:rPr>
              <a:t>.</a:t>
            </a:r>
            <a:endParaRPr lang="sr-Latn-RS" sz="2000" dirty="0">
              <a:effectLst/>
            </a:endParaRPr>
          </a:p>
          <a:p>
            <a:pPr>
              <a:lnSpc>
                <a:spcPct val="100000"/>
              </a:lnSpc>
            </a:pPr>
            <a:endParaRPr lang="sr-Latn-RS" sz="2000" dirty="0"/>
          </a:p>
        </p:txBody>
      </p:sp>
      <p:pic>
        <p:nvPicPr>
          <p:cNvPr id="8194" name="Picture 2" descr="Cómo reducir basura? Zero West. Usa Productos biodegradables">
            <a:extLst>
              <a:ext uri="{FF2B5EF4-FFF2-40B4-BE49-F238E27FC236}">
                <a16:creationId xmlns:a16="http://schemas.microsoft.com/office/drawing/2014/main" xmlns="" id="{42321056-E163-4192-B55E-8CE1B29FBE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0" y="3429000"/>
            <a:ext cx="5029200" cy="280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29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15DF0D-3BD6-4E8F-86F6-B2173B7A59DC}"/>
              </a:ext>
            </a:extLst>
          </p:cNvPr>
          <p:cNvSpPr>
            <a:spLocks noGrp="1"/>
          </p:cNvSpPr>
          <p:nvPr>
            <p:ph idx="1"/>
          </p:nvPr>
        </p:nvSpPr>
        <p:spPr>
          <a:xfrm>
            <a:off x="838200" y="3276600"/>
            <a:ext cx="7239000" cy="3201178"/>
          </a:xfrm>
        </p:spPr>
        <p:txBody>
          <a:bodyPr anchor="ctr">
            <a:normAutofit fontScale="92500" lnSpcReduction="10000"/>
          </a:bodyPr>
          <a:lstStyle/>
          <a:p>
            <a:pPr>
              <a:lnSpc>
                <a:spcPct val="100000"/>
              </a:lnSpc>
            </a:pPr>
            <a:r>
              <a:rPr lang="ru-RU" sz="1600" dirty="0"/>
              <a:t>Примери индустријске производње у Србији који се реализују по принципу циркуларне економије су рециклажа тетрапака (водоотпорна еко-плоча), рециклажа вишеслојне амбалаже за паковање напитака и течне хране или грејање на брикет кафене плевице, прерада пепела....</a:t>
            </a:r>
            <a:r>
              <a:rPr lang="sr-Cyrl-RS" sz="1600" dirty="0"/>
              <a:t>Увођењем циркуларне економије остварили би се многоструки позитивни ефекти, међу које се убрајају: подизање друштвене свести о питањима будућег развоја друштва (као што су одрживи развој, смањење конзумеризма и веће вредновање домаћих, локалних производа и услуга); успостављање јачих веза са међународним компанијама које се крећу ка одрживом пословању и које имплементирају циркуларну економију; вођење појма одрживог развоја као прекретнице за отварање нових тржишта ( управљање отпадом, бновљиви изворе енергије, повратну логистику, третирање отпада); енергетска независност; знатне уштеде на модернизацији привреде  уштеде материјала, енергије, воде, третирања загађења, кружења исте материје), одрживи развој друштва. </a:t>
            </a:r>
            <a:endParaRPr lang="sr-Latn-RS" sz="1600" dirty="0"/>
          </a:p>
          <a:p>
            <a:pPr>
              <a:lnSpc>
                <a:spcPct val="100000"/>
              </a:lnSpc>
            </a:pPr>
            <a:endParaRPr lang="sr-Latn-RS" sz="1600" dirty="0"/>
          </a:p>
        </p:txBody>
      </p:sp>
      <p:pic>
        <p:nvPicPr>
          <p:cNvPr id="9218" name="Picture 2" descr="FEPLO - Fabrika ekoloških vodootpornih ploča">
            <a:extLst>
              <a:ext uri="{FF2B5EF4-FFF2-40B4-BE49-F238E27FC236}">
                <a16:creationId xmlns:a16="http://schemas.microsoft.com/office/drawing/2014/main" xmlns="" id="{3BFC7B63-F7A5-4C62-B9DC-CB5FC112E4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304800"/>
            <a:ext cx="4267200" cy="273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132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C88B1386-BEB1-447D-AC63-52777D29519A}"/>
              </a:ext>
            </a:extLst>
          </p:cNvPr>
          <p:cNvSpPr>
            <a:spLocks noGrp="1"/>
          </p:cNvSpPr>
          <p:nvPr>
            <p:ph idx="1"/>
          </p:nvPr>
        </p:nvSpPr>
        <p:spPr>
          <a:xfrm>
            <a:off x="533400" y="381000"/>
            <a:ext cx="7848600" cy="3963178"/>
          </a:xfrm>
        </p:spPr>
        <p:txBody>
          <a:bodyPr anchor="ctr">
            <a:normAutofit/>
          </a:bodyPr>
          <a:lstStyle/>
          <a:p>
            <a:pPr>
              <a:lnSpc>
                <a:spcPct val="100000"/>
              </a:lnSpc>
            </a:pPr>
            <a:r>
              <a:rPr lang="sr-Cyrl-RS" sz="1800" dirty="0"/>
              <a:t>Циркуларна економија представља могућност за убрзани развој Републике Србије, већу конкурентност привреде и отварање нових радних места. Она захтева примену нових технологија и модернизацију друштва, веће ангажовање свих актера, промену свести, досадашњих образаца понашања и бизнис модела. Увођење циркуларне економије такође ће допринети мањем загађењу животне средине и очувању природних ресурса, што ће омогућити грађанима бољи квалитет живота и сигурнију будућност.</a:t>
            </a:r>
            <a:endParaRPr lang="sr-Latn-RS" sz="1800" dirty="0"/>
          </a:p>
        </p:txBody>
      </p:sp>
      <p:pic>
        <p:nvPicPr>
          <p:cNvPr id="10246" name="Picture 6" descr="KAKO OTPAD DA NE ZAVRŠI NA DEPONIJI, VEĆ U PRODUKTU ZA DOBROBIT ...">
            <a:extLst>
              <a:ext uri="{FF2B5EF4-FFF2-40B4-BE49-F238E27FC236}">
                <a16:creationId xmlns:a16="http://schemas.microsoft.com/office/drawing/2014/main" xmlns="" id="{B2813A17-ED32-485D-9F22-E2CB4DEBDA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29000" y="3352800"/>
            <a:ext cx="4537705" cy="301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849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6371A9-85A5-42CA-B07F-4B6D3847F7B6}"/>
              </a:ext>
            </a:extLst>
          </p:cNvPr>
          <p:cNvSpPr>
            <a:spLocks noGrp="1"/>
          </p:cNvSpPr>
          <p:nvPr>
            <p:ph idx="1"/>
          </p:nvPr>
        </p:nvSpPr>
        <p:spPr>
          <a:xfrm>
            <a:off x="381000" y="304800"/>
            <a:ext cx="8458200" cy="6248400"/>
          </a:xfrm>
        </p:spPr>
        <p:txBody>
          <a:bodyPr>
            <a:normAutofit fontScale="92500" lnSpcReduction="20000"/>
          </a:bodyPr>
          <a:lstStyle/>
          <a:p>
            <a:pPr marL="36900" indent="0">
              <a:buNone/>
            </a:pPr>
            <a:r>
              <a:rPr lang="sr-Latn-RS" sz="1600" dirty="0">
                <a:effectLst/>
              </a:rPr>
              <a:t> </a:t>
            </a:r>
          </a:p>
          <a:p>
            <a:pPr marL="36900" lvl="0" indent="0" algn="just">
              <a:buNone/>
            </a:pPr>
            <a:r>
              <a:rPr lang="ru-RU" sz="1600" dirty="0">
                <a:effectLst/>
              </a:rPr>
              <a:t>На самом крају желимо да сагледамо и положај наше професије, као санитарно-еколошког техичара, у очима јавности:</a:t>
            </a:r>
          </a:p>
          <a:p>
            <a:pPr marL="36900" lvl="0" indent="0" algn="just">
              <a:buNone/>
            </a:pPr>
            <a:r>
              <a:rPr lang="sr-Cyrl-RS" sz="1600" dirty="0">
                <a:effectLst/>
              </a:rPr>
              <a:t>Ми смо здравствени радници чији делокруг рада обухвата здравље – превентивну медицину, животну средину, унапређење животне и радне средине, односно решавање                                           здравствено – еколошких проблема. Својим знањем решавамо хигијенско-техничке и еколошке проблеме унутрашње и спољашње средине. Посебно смо обучени за управљање хигијенским проблемима у објектима, процесима и активностима које су важне за одржавање односа између здраве животне средине и људи. У свом раду оријентишемо се првенствено на факторе од којих битно зависи здравље становништва - вода, земљиште, атмосфера, бука, контрола штетног отпада, зрачења, контрола животних намирница, као и свега осталог што може да угрози радну и животну средину. Бавимо се околином као системом који треба контролисати, модификовати и адаптирати у заштити здравља појединца, локалних заједница и глобалног друштава. Оспособљени смо да у складу са законским прописима, самостално или тимски обављамо санитарни надзор                  санитарно-техничких уређаја за снабдевање питком водом и диспозицију отпадних материја, контрола и надзор квалитета ваздуха, спровођење и надзор дезинфекције, дезинсекције и дератизације. Такође, оспособљени смо да вршимо анализу фактора околине и деловање појединаца и организација који би могли довести до оштећења здравља, да предупређујемо, спречавамо и санирамо поседице таквог деловања и упозоримо надлежне службе на уочене пропусте. Спроводимо поступке за побољшање фактора који делују у животној средини у циљу спречавања негативних утицаја на здравље и унапређивања здравља појединца, социјалних група и становништва у целини, обављамо послове превентивне здравствене делатности са нарочитим нагласком на интердисциплинарни приступ. </a:t>
            </a:r>
          </a:p>
          <a:p>
            <a:pPr marL="36900" lvl="0" indent="0" algn="just">
              <a:buNone/>
            </a:pPr>
            <a:r>
              <a:rPr lang="ru-RU" sz="1600" dirty="0">
                <a:effectLst/>
              </a:rPr>
              <a:t>Наше занимање није препознато, а ни довољно проширено, али ћемо ми као будући здравствени радници дати све од себе да дамо на зна</a:t>
            </a:r>
            <a:r>
              <a:rPr lang="sr-Cyrl-RS" sz="1600" dirty="0">
                <a:effectLst/>
              </a:rPr>
              <a:t>ч</a:t>
            </a:r>
            <a:r>
              <a:rPr lang="ru-RU" sz="1600" dirty="0">
                <a:effectLst/>
              </a:rPr>
              <a:t>ају како нашем одсеку, тако и подизању свести о загађењу, односно штетном утицају на животну средину! </a:t>
            </a:r>
            <a:r>
              <a:rPr lang="sr-Cyrl-RS" sz="1600" dirty="0"/>
              <a:t>Сматрамо да је улога наше струке у систему здравства веома битна.</a:t>
            </a:r>
            <a:endParaRPr lang="sr-Latn-RS" sz="1600" dirty="0"/>
          </a:p>
        </p:txBody>
      </p:sp>
    </p:spTree>
    <p:extLst>
      <p:ext uri="{BB962C8B-B14F-4D97-AF65-F5344CB8AC3E}">
        <p14:creationId xmlns:p14="http://schemas.microsoft.com/office/powerpoint/2010/main" val="3241649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4DCA3-380B-450F-BC55-D71FB91B8B82}"/>
              </a:ext>
            </a:extLst>
          </p:cNvPr>
          <p:cNvSpPr>
            <a:spLocks noGrp="1"/>
          </p:cNvSpPr>
          <p:nvPr>
            <p:ph type="title"/>
          </p:nvPr>
        </p:nvSpPr>
        <p:spPr>
          <a:xfrm>
            <a:off x="762000" y="1295400"/>
            <a:ext cx="7696200" cy="2514600"/>
          </a:xfrm>
        </p:spPr>
        <p:txBody>
          <a:bodyPr>
            <a:normAutofit/>
          </a:bodyPr>
          <a:lstStyle/>
          <a:p>
            <a:r>
              <a:rPr lang="sr-Cyrl-RS" sz="11500" dirty="0">
                <a:latin typeface="Arial Black" panose="020B0A04020102020204" pitchFamily="34" charset="0"/>
              </a:rPr>
              <a:t>Крај!</a:t>
            </a:r>
            <a:endParaRPr lang="sr-Latn-RS" sz="11500" dirty="0">
              <a:latin typeface="Arial Black" panose="020B0A04020102020204" pitchFamily="34" charset="0"/>
            </a:endParaRPr>
          </a:p>
        </p:txBody>
      </p:sp>
      <p:sp>
        <p:nvSpPr>
          <p:cNvPr id="4" name="TextBox 3">
            <a:extLst>
              <a:ext uri="{FF2B5EF4-FFF2-40B4-BE49-F238E27FC236}">
                <a16:creationId xmlns:a16="http://schemas.microsoft.com/office/drawing/2014/main" xmlns="" id="{3D66D1D5-E8E6-4ACD-8288-21B600BF206E}"/>
              </a:ext>
            </a:extLst>
          </p:cNvPr>
          <p:cNvSpPr txBox="1"/>
          <p:nvPr/>
        </p:nvSpPr>
        <p:spPr>
          <a:xfrm>
            <a:off x="609600" y="4191000"/>
            <a:ext cx="3124200" cy="2308324"/>
          </a:xfrm>
          <a:prstGeom prst="rect">
            <a:avLst/>
          </a:prstGeom>
          <a:noFill/>
        </p:spPr>
        <p:txBody>
          <a:bodyPr wrap="square" rtlCol="0">
            <a:spAutoFit/>
          </a:bodyPr>
          <a:lstStyle/>
          <a:p>
            <a:pPr marL="494100" indent="-457200">
              <a:buFont typeface="+mj-lt"/>
              <a:buAutoNum type="arabicPeriod"/>
            </a:pPr>
            <a:r>
              <a:rPr lang="sr-Cyrl-RS" dirty="0">
                <a:effectLst>
                  <a:outerShdw blurRad="38100" dist="38100" dir="2700000" algn="tl">
                    <a:srgbClr val="000000">
                      <a:alpha val="43137"/>
                    </a:srgbClr>
                  </a:outerShdw>
                </a:effectLst>
              </a:rPr>
              <a:t>Марко Козић</a:t>
            </a:r>
          </a:p>
          <a:p>
            <a:pPr marL="494100" indent="-457200">
              <a:buFont typeface="+mj-lt"/>
              <a:buAutoNum type="arabicPeriod"/>
            </a:pPr>
            <a:r>
              <a:rPr lang="sr-Cyrl-RS" dirty="0">
                <a:effectLst>
                  <a:outerShdw blurRad="38100" dist="38100" dir="2700000" algn="tl">
                    <a:srgbClr val="000000">
                      <a:alpha val="43137"/>
                    </a:srgbClr>
                  </a:outerShdw>
                </a:effectLst>
              </a:rPr>
              <a:t>Анђелка Милановић</a:t>
            </a:r>
          </a:p>
          <a:p>
            <a:pPr marL="494100" indent="-457200">
              <a:buFont typeface="+mj-lt"/>
              <a:buAutoNum type="arabicPeriod"/>
            </a:pPr>
            <a:r>
              <a:rPr lang="sr-Cyrl-RS" dirty="0">
                <a:effectLst>
                  <a:outerShdw blurRad="38100" dist="38100" dir="2700000" algn="tl">
                    <a:srgbClr val="000000">
                      <a:alpha val="43137"/>
                    </a:srgbClr>
                  </a:outerShdw>
                </a:effectLst>
              </a:rPr>
              <a:t>Маријана Малеш</a:t>
            </a:r>
          </a:p>
          <a:p>
            <a:pPr marL="494100" indent="-457200">
              <a:buFont typeface="+mj-lt"/>
              <a:buAutoNum type="arabicPeriod"/>
            </a:pPr>
            <a:r>
              <a:rPr lang="sr-Cyrl-RS" dirty="0">
                <a:effectLst>
                  <a:outerShdw blurRad="38100" dist="38100" dir="2700000" algn="tl">
                    <a:srgbClr val="000000">
                      <a:alpha val="43137"/>
                    </a:srgbClr>
                  </a:outerShdw>
                </a:effectLst>
              </a:rPr>
              <a:t>Теодора Симић</a:t>
            </a:r>
          </a:p>
          <a:p>
            <a:pPr marL="494100" indent="-457200">
              <a:buFont typeface="+mj-lt"/>
              <a:buAutoNum type="arabicPeriod"/>
            </a:pPr>
            <a:r>
              <a:rPr lang="sr-Cyrl-RS" dirty="0">
                <a:effectLst>
                  <a:outerShdw blurRad="38100" dist="38100" dir="2700000" algn="tl">
                    <a:srgbClr val="000000">
                      <a:alpha val="43137"/>
                    </a:srgbClr>
                  </a:outerShdw>
                </a:effectLst>
              </a:rPr>
              <a:t>Недељко Бјелопавлић</a:t>
            </a:r>
          </a:p>
          <a:p>
            <a:pPr marL="494100" indent="-457200">
              <a:buFont typeface="+mj-lt"/>
              <a:buAutoNum type="arabicPeriod"/>
            </a:pPr>
            <a:r>
              <a:rPr lang="sr-Cyrl-RS" dirty="0">
                <a:effectLst>
                  <a:outerShdw blurRad="38100" dist="38100" dir="2700000" algn="tl">
                    <a:srgbClr val="000000">
                      <a:alpha val="43137"/>
                    </a:srgbClr>
                  </a:outerShdw>
                </a:effectLst>
              </a:rPr>
              <a:t>Катарина Аничић</a:t>
            </a:r>
          </a:p>
          <a:p>
            <a:pPr marL="494100" indent="-457200">
              <a:buFont typeface="+mj-lt"/>
              <a:buAutoNum type="arabicPeriod"/>
            </a:pPr>
            <a:r>
              <a:rPr lang="sr-Cyrl-RS" dirty="0">
                <a:effectLst>
                  <a:outerShdw blurRad="38100" dist="38100" dir="2700000" algn="tl">
                    <a:srgbClr val="000000">
                      <a:alpha val="43137"/>
                    </a:srgbClr>
                  </a:outerShdw>
                </a:effectLst>
              </a:rPr>
              <a:t>Александар Антић</a:t>
            </a:r>
          </a:p>
          <a:p>
            <a:endParaRPr lang="sr-Latn-R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207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C5954-47ED-482F-B003-D63B86419108}"/>
              </a:ext>
            </a:extLst>
          </p:cNvPr>
          <p:cNvSpPr>
            <a:spLocks noGrp="1"/>
          </p:cNvSpPr>
          <p:nvPr>
            <p:ph idx="1"/>
          </p:nvPr>
        </p:nvSpPr>
        <p:spPr>
          <a:xfrm>
            <a:off x="381000" y="1219200"/>
            <a:ext cx="8534400" cy="4724400"/>
          </a:xfrm>
        </p:spPr>
        <p:txBody>
          <a:bodyPr>
            <a:noAutofit/>
          </a:bodyPr>
          <a:lstStyle/>
          <a:p>
            <a:r>
              <a:rPr lang="ru-RU" sz="2000" dirty="0"/>
              <a:t>Човек би требало да промени однос према природи. Уместо фосилних горива можемо да користимо електричну струју, да смањимо загађења из фабрика (постављање филтера, постављање тампон зоне зеленила), пошумљавањем одговарајућих површина, смањење одстрела животиња, да водимо рачуна о одлагању отпада, да се посветимо рециклажи, користимо еколошке материјале за градњу.  Главна порука ових филмова јесте заправо упозорење друштв</a:t>
            </a:r>
            <a:r>
              <a:rPr lang="sr-Cyrl-RS" sz="2000" dirty="0"/>
              <a:t>а шта </a:t>
            </a:r>
            <a:r>
              <a:rPr lang="ru-RU" sz="2000" dirty="0"/>
              <a:t>ће се десити уколико се не освестимо и не схватимо колико својим свакодневним лошим навикама угрожавамо нашу животну средину, самим тим и здравље нас као појединица па и читаве популације. Уколико наставимо са свакодне</a:t>
            </a:r>
            <a:r>
              <a:rPr lang="sr-Cyrl-RS" sz="2000" dirty="0"/>
              <a:t>вни</a:t>
            </a:r>
            <a:r>
              <a:rPr lang="ru-RU" sz="2000" dirty="0"/>
              <a:t>м навикама које нас угрожавају, доћи ће до исцрпљења свих ресурса, доћи ће до нестајања појединих биљних и животињких врста.</a:t>
            </a:r>
            <a:endParaRPr lang="sr-Latn-RS" sz="2000" dirty="0"/>
          </a:p>
        </p:txBody>
      </p:sp>
    </p:spTree>
    <p:extLst>
      <p:ext uri="{BB962C8B-B14F-4D97-AF65-F5344CB8AC3E}">
        <p14:creationId xmlns:p14="http://schemas.microsoft.com/office/powerpoint/2010/main" val="299451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B13A8E-C844-4169-85CD-2864111A7993}"/>
              </a:ext>
            </a:extLst>
          </p:cNvPr>
          <p:cNvSpPr>
            <a:spLocks noGrp="1"/>
          </p:cNvSpPr>
          <p:nvPr>
            <p:ph type="title"/>
          </p:nvPr>
        </p:nvSpPr>
        <p:spPr>
          <a:xfrm>
            <a:off x="913795" y="609600"/>
            <a:ext cx="7696805" cy="1257300"/>
          </a:xfrm>
        </p:spPr>
        <p:txBody>
          <a:bodyPr>
            <a:normAutofit fontScale="90000"/>
          </a:bodyPr>
          <a:lstStyle/>
          <a:p>
            <a:r>
              <a:rPr lang="sr-Cyrl-RS" dirty="0"/>
              <a:t>Б -</a:t>
            </a:r>
            <a:r>
              <a:rPr lang="sr-Cyrl-RS" dirty="0">
                <a:effectLst/>
              </a:rPr>
              <a:t>РАЗМАТРАЊЕ ТЕМЕ и улажење у конкретан проблем</a:t>
            </a:r>
            <a:r>
              <a:rPr lang="sr-Latn-RS" dirty="0">
                <a:effectLst/>
              </a:rPr>
              <a:t/>
            </a:r>
            <a:br>
              <a:rPr lang="sr-Latn-RS" dirty="0">
                <a:effectLst/>
              </a:rPr>
            </a:br>
            <a:endParaRPr lang="sr-Latn-RS" dirty="0"/>
          </a:p>
        </p:txBody>
      </p:sp>
      <p:sp>
        <p:nvSpPr>
          <p:cNvPr id="3" name="Content Placeholder 2">
            <a:extLst>
              <a:ext uri="{FF2B5EF4-FFF2-40B4-BE49-F238E27FC236}">
                <a16:creationId xmlns:a16="http://schemas.microsoft.com/office/drawing/2014/main" xmlns="" id="{93B0330D-86D0-4E21-9109-F0D8FC0FAD8D}"/>
              </a:ext>
            </a:extLst>
          </p:cNvPr>
          <p:cNvSpPr>
            <a:spLocks noGrp="1"/>
          </p:cNvSpPr>
          <p:nvPr>
            <p:ph idx="1"/>
          </p:nvPr>
        </p:nvSpPr>
        <p:spPr>
          <a:xfrm>
            <a:off x="913795" y="2076450"/>
            <a:ext cx="7696805" cy="3714749"/>
          </a:xfrm>
        </p:spPr>
        <p:txBody>
          <a:bodyPr/>
          <a:lstStyle/>
          <a:p>
            <a:r>
              <a:rPr lang="sr-Cyrl-RS" dirty="0">
                <a:effectLst/>
              </a:rPr>
              <a:t>Да ли су добијене информације изненађујуће или се чине претераним? Како је  у осталим деловима света, како је у државама где је еколошка свест недовољно развијена па се такви подаци не прикупљају и не обрађују? Да ли су грађани сиромашнијих земаља уопште у стању да комуницирају о еколошким питањима? Који су разлози њихвог ћутања или прихватаља такве судбине?</a:t>
            </a:r>
            <a:endParaRPr lang="sr-Latn-RS" dirty="0">
              <a:effectLst/>
            </a:endParaRPr>
          </a:p>
          <a:p>
            <a:endParaRPr lang="sr-Latn-RS" dirty="0"/>
          </a:p>
        </p:txBody>
      </p:sp>
    </p:spTree>
    <p:extLst>
      <p:ext uri="{BB962C8B-B14F-4D97-AF65-F5344CB8AC3E}">
        <p14:creationId xmlns:p14="http://schemas.microsoft.com/office/powerpoint/2010/main" val="300538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42A7A0-DC49-4AB4-96BE-EC7B8D23226D}"/>
              </a:ext>
            </a:extLst>
          </p:cNvPr>
          <p:cNvSpPr>
            <a:spLocks noGrp="1"/>
          </p:cNvSpPr>
          <p:nvPr>
            <p:ph idx="1"/>
          </p:nvPr>
        </p:nvSpPr>
        <p:spPr>
          <a:xfrm>
            <a:off x="304800" y="152400"/>
            <a:ext cx="8610600" cy="6477000"/>
          </a:xfrm>
        </p:spPr>
        <p:txBody>
          <a:bodyPr>
            <a:noAutofit/>
          </a:bodyPr>
          <a:lstStyle/>
          <a:p>
            <a:r>
              <a:rPr lang="sr-Cyrl-RS" sz="2000" dirty="0">
                <a:effectLst/>
              </a:rPr>
              <a:t>Ове информације на жалост нису изненађујуће. Ситуација је слична, можда чак и иста у скоро свим земљама</a:t>
            </a:r>
            <a:r>
              <a:rPr lang="sr-Latn-RS" sz="2000" dirty="0">
                <a:effectLst/>
              </a:rPr>
              <a:t>, </a:t>
            </a:r>
            <a:r>
              <a:rPr lang="sr-Cyrl-RS" sz="2000" dirty="0">
                <a:effectLst/>
              </a:rPr>
              <a:t>јер људи, неразмишљајући о последицама штете природи. Формирање еколошке културе није ни мало лак задатак,  посебно када имамо у виду да је у друштвеном понашању кроз деценије превладао однос који није био коректан према природи.  Сматрамо да сиромашније земље не размишљају толико о екологији, јер и  саме имају друштвене проблеме унутар својих држава. Због тога што оне теже проналазе услове за преживљавање, када дођу до прир</a:t>
            </a:r>
            <a:r>
              <a:rPr lang="sr-Latn-RS" sz="2000" dirty="0">
                <a:effectLst/>
              </a:rPr>
              <a:t>o</a:t>
            </a:r>
            <a:r>
              <a:rPr lang="sr-Cyrl-RS" sz="2000" dirty="0">
                <a:effectLst/>
              </a:rPr>
              <a:t>дних ресурса они не размишљају о последицама које настају њиховом прекомерном употребом. Оне саме имају улогу у загађивању животне средине, јер нису довољно информисане о последицама таквог понашања, али не можемо искључити да  оне покушавају да утичу повољно на еколошке проблеме. У жељи да побољша квалитет живота, човек је немарно користио природне ресурсе чиме је штетио природној равнотежи. Брзи раст популације људе доводи до већих потреба за храном, водом и енергијом, како би обезбедили довољне количине за снабдевање, које су неопходне за преживљавање. Међутим, порастом популације настаје низ проблема ка</a:t>
            </a:r>
            <a:r>
              <a:rPr lang="sr-Latn-RS" sz="2000" dirty="0">
                <a:effectLst/>
              </a:rPr>
              <a:t>o</a:t>
            </a:r>
            <a:r>
              <a:rPr lang="sr-Cyrl-RS" sz="2000" dirty="0">
                <a:effectLst/>
              </a:rPr>
              <a:t> што су: климатске промене и прекомерно загађење њихове животне средине.</a:t>
            </a:r>
            <a:endParaRPr lang="sr-Latn-RS" sz="2000" dirty="0"/>
          </a:p>
        </p:txBody>
      </p:sp>
    </p:spTree>
    <p:extLst>
      <p:ext uri="{BB962C8B-B14F-4D97-AF65-F5344CB8AC3E}">
        <p14:creationId xmlns:p14="http://schemas.microsoft.com/office/powerpoint/2010/main" val="410970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E3B6FB8-2B77-4F38-AB7C-7F2580D82D2D}"/>
              </a:ext>
            </a:extLst>
          </p:cNvPr>
          <p:cNvSpPr>
            <a:spLocks noGrp="1"/>
          </p:cNvSpPr>
          <p:nvPr>
            <p:ph idx="1"/>
          </p:nvPr>
        </p:nvSpPr>
        <p:spPr>
          <a:xfrm>
            <a:off x="381000" y="457200"/>
            <a:ext cx="8305800" cy="6096000"/>
          </a:xfrm>
        </p:spPr>
        <p:txBody>
          <a:bodyPr/>
          <a:lstStyle/>
          <a:p>
            <a:r>
              <a:rPr lang="sr-Cyrl-RS" sz="2000" dirty="0">
                <a:effectLst/>
              </a:rPr>
              <a:t>Раније је животни стандард био нижи и самим тим човек није имао потребу да уништава природу у овој количини. Људи се кроз време адаптирају различитим условима и труде се да створе себи што боље услове за живот. Човекова моћ запажања и свест о времену, доприносе да човек буде супериорнији од осталих врста, он успева да манипулише природом и животињама</a:t>
            </a:r>
            <a:r>
              <a:rPr lang="sr-Latn-RS" sz="2000" dirty="0">
                <a:effectLst/>
              </a:rPr>
              <a:t>. </a:t>
            </a:r>
            <a:r>
              <a:rPr lang="sr-Cyrl-RS" sz="2000" dirty="0">
                <a:effectLst/>
              </a:rPr>
              <a:t>Човекова моћ запажања и свест о времену, доприносе да човек буде супериорнији од осталих врста, он успева да манипулише природом и животињама. Растом популације долази до пораста отпада који се не уништава на одговарајући начин. Пораст температуре довео је до климатских промена. Позитиван утицај на приорду и околону, као и заштиту земље од катастрофа има примена мера  заснованих на одрживој енергији. Највећа претња човеку је заправо човек сам себи. Човек у жељи и похлепи, сам себи уништава и основне животне услове које има у овом моменту и сам ускаче у вир који га одвлачи на дно, из којег се никада неће извући. Подизање свести становништва о  еколошким проблемима је јеан од начина решавања овог проблема.</a:t>
            </a:r>
            <a:endParaRPr lang="sr-Latn-RS" dirty="0"/>
          </a:p>
        </p:txBody>
      </p:sp>
    </p:spTree>
    <p:extLst>
      <p:ext uri="{BB962C8B-B14F-4D97-AF65-F5344CB8AC3E}">
        <p14:creationId xmlns:p14="http://schemas.microsoft.com/office/powerpoint/2010/main" val="160657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C099D99-3F3A-4B08-AD48-53060F218214}"/>
              </a:ext>
            </a:extLst>
          </p:cNvPr>
          <p:cNvSpPr>
            <a:spLocks noGrp="1"/>
          </p:cNvSpPr>
          <p:nvPr>
            <p:ph idx="1"/>
          </p:nvPr>
        </p:nvSpPr>
        <p:spPr>
          <a:xfrm>
            <a:off x="381000" y="228600"/>
            <a:ext cx="8077200" cy="4876800"/>
          </a:xfrm>
        </p:spPr>
        <p:txBody>
          <a:bodyPr>
            <a:noAutofit/>
          </a:bodyPr>
          <a:lstStyle/>
          <a:p>
            <a:pPr algn="just"/>
            <a:r>
              <a:rPr lang="sr-Cyrl-RS" sz="2000" dirty="0">
                <a:effectLst/>
              </a:rPr>
              <a:t>Човек је једино живо биће које има изражену моћ опажаља, као и способност да слободно мисли и одлучује. Баш то опажање, човека одвлачи или привлачи ка одређеним физичким активностима. Пример тога је и фитнес у току чијег трајања ће се човек пре одлучити за тренинг у шуми или у парку, окружен дрвећем и свежим ваздухом, а не за тренинг у мрачним и загушљивим просторијама. Појавом урбанизације и повећањем обавеза, јавља се и нова болест-гојазност. Она настаје у недостатку воље и мотивације човека за физичком активношћу и кретањем, као и нездравог стила живота. Ми не можемо на планети да опстанемо сами, као људска врста, већ зависимо од свих осталих популација које су наша подршка у сваком моменту. Зато сваки појединац мора да се бори и да даје све од себе да побољша свој животни стандард, али уз напредак флоре и фауне, али не уз уништавање природних добара!</a:t>
            </a:r>
            <a:r>
              <a:rPr lang="sr-Latn-RS" sz="2000" dirty="0">
                <a:effectLst/>
              </a:rPr>
              <a:t>         </a:t>
            </a:r>
          </a:p>
          <a:p>
            <a:pPr algn="just"/>
            <a:endParaRPr lang="sr-Latn-RS" sz="2000" dirty="0">
              <a:effectLst/>
            </a:endParaRPr>
          </a:p>
          <a:p>
            <a:pPr marL="36900" indent="0">
              <a:buNone/>
            </a:pPr>
            <a:r>
              <a:rPr lang="sr-Latn-RS" sz="2000" dirty="0">
                <a:effectLst/>
              </a:rPr>
              <a:t>         </a:t>
            </a:r>
            <a:r>
              <a:rPr lang="sr-Cyrl-RS" sz="2400" b="1" dirty="0">
                <a:effectLst/>
              </a:rPr>
              <a:t>МИСЛИ ЕКОЛОШКИ, ПОДИГНИ ЕКОЛОШКУ СВЕСТ!</a:t>
            </a:r>
            <a:r>
              <a:rPr lang="sr-Latn-RS" sz="2400" b="1" dirty="0">
                <a:effectLst/>
              </a:rPr>
              <a:t>!!</a:t>
            </a:r>
            <a:endParaRPr lang="sr-Latn-RS" sz="2000" b="1" dirty="0">
              <a:effectLst/>
            </a:endParaRPr>
          </a:p>
          <a:p>
            <a:pPr marL="36900" indent="0" algn="just">
              <a:buNone/>
            </a:pPr>
            <a:r>
              <a:rPr lang="sr-Latn-RS" sz="2000" dirty="0">
                <a:effectLst/>
              </a:rPr>
              <a:t>           </a:t>
            </a:r>
          </a:p>
          <a:p>
            <a:pPr algn="just"/>
            <a:endParaRPr lang="sr-Latn-RS" sz="2000" dirty="0"/>
          </a:p>
        </p:txBody>
      </p:sp>
    </p:spTree>
    <p:extLst>
      <p:ext uri="{BB962C8B-B14F-4D97-AF65-F5344CB8AC3E}">
        <p14:creationId xmlns:p14="http://schemas.microsoft.com/office/powerpoint/2010/main" val="275618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Bookman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4704</Words>
  <Application>Microsoft Office PowerPoint</Application>
  <PresentationFormat>On-screen Show (4:3)</PresentationFormat>
  <Paragraphs>89</Paragraphs>
  <Slides>46</Slides>
  <Notes>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Algerian</vt:lpstr>
      <vt:lpstr>Arial Black</vt:lpstr>
      <vt:lpstr>Bookman Old Style</vt:lpstr>
      <vt:lpstr>Calibri</vt:lpstr>
      <vt:lpstr>Franklin Gothic Book</vt:lpstr>
      <vt:lpstr>Trebuchet MS</vt:lpstr>
      <vt:lpstr>Wingdings 2</vt:lpstr>
      <vt:lpstr>SlateVTI</vt:lpstr>
      <vt:lpstr>„Промишљањем до одрживог развоја“</vt:lpstr>
      <vt:lpstr>А – УВОД</vt:lpstr>
      <vt:lpstr>PowerPoint Presentation</vt:lpstr>
      <vt:lpstr>PowerPoint Presentation</vt:lpstr>
      <vt:lpstr>PowerPoint Presentation</vt:lpstr>
      <vt:lpstr>Б -РАЗМАТРАЊЕ ТЕМЕ и улажење у конкретан проблем </vt:lpstr>
      <vt:lpstr>PowerPoint Presentation</vt:lpstr>
      <vt:lpstr>PowerPoint Presentation</vt:lpstr>
      <vt:lpstr>PowerPoint Presentation</vt:lpstr>
      <vt:lpstr>   Г - ИЗРАДА ПЛАНА АКЦИЈЕ  ИЛИ  КОНКРЕТНЕ АКЦИЈЕ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Заштита ваздуха од загађења</vt:lpstr>
      <vt:lpstr>PowerPoint Presentation</vt:lpstr>
      <vt:lpstr>PowerPoint Presentation</vt:lpstr>
      <vt:lpstr>Заштита земљишта од загађења</vt:lpstr>
      <vt:lpstr>PowerPoint Presentation</vt:lpstr>
      <vt:lpstr>Заштита вода од загађења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Основне претпоставке за успешну транзицију на циркуларну економију су: </vt:lpstr>
      <vt:lpstr>Тренутно, један од најзасутупељенијих вида циркуларне економије јесте рециклажа. Рециклажа је процес издвајања материјала из отпада и његово поновно коришћење у исте или сличне сврхе.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Крај!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Пројекат                                          „Промишљањем до одрживог развоја“</dc:title>
  <dc:creator>Miloš Kozić</dc:creator>
  <cp:lastModifiedBy>Zeljka</cp:lastModifiedBy>
  <cp:revision>44</cp:revision>
  <dcterms:created xsi:type="dcterms:W3CDTF">2020-04-18T19:13:04Z</dcterms:created>
  <dcterms:modified xsi:type="dcterms:W3CDTF">2020-05-25T21:02:15Z</dcterms:modified>
</cp:coreProperties>
</file>